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83" r:id="rId2"/>
    <p:sldId id="284" r:id="rId3"/>
    <p:sldId id="302" r:id="rId4"/>
    <p:sldId id="286" r:id="rId5"/>
    <p:sldId id="267" r:id="rId6"/>
    <p:sldId id="268" r:id="rId7"/>
    <p:sldId id="269" r:id="rId8"/>
    <p:sldId id="287" r:id="rId9"/>
    <p:sldId id="270" r:id="rId10"/>
    <p:sldId id="271" r:id="rId11"/>
    <p:sldId id="288" r:id="rId12"/>
    <p:sldId id="290" r:id="rId13"/>
    <p:sldId id="291" r:id="rId14"/>
    <p:sldId id="272" r:id="rId15"/>
    <p:sldId id="273" r:id="rId16"/>
    <p:sldId id="305" r:id="rId17"/>
    <p:sldId id="306" r:id="rId18"/>
    <p:sldId id="307" r:id="rId19"/>
    <p:sldId id="308" r:id="rId20"/>
    <p:sldId id="309" r:id="rId21"/>
    <p:sldId id="310" r:id="rId22"/>
    <p:sldId id="274" r:id="rId23"/>
    <p:sldId id="275" r:id="rId24"/>
    <p:sldId id="298" r:id="rId25"/>
    <p:sldId id="299" r:id="rId26"/>
    <p:sldId id="300" r:id="rId27"/>
    <p:sldId id="303" r:id="rId28"/>
    <p:sldId id="277" r:id="rId29"/>
    <p:sldId id="279" r:id="rId30"/>
    <p:sldId id="281" r:id="rId31"/>
    <p:sldId id="301" r:id="rId32"/>
  </p:sldIdLst>
  <p:sldSz cx="12192000" cy="6858000"/>
  <p:notesSz cx="6858000" cy="9144000"/>
  <p:embeddedFontLst>
    <p:embeddedFont>
      <p:font typeface="Raleway" panose="020F0502020204030204" pitchFamily="2" charset="0"/>
      <p:regular r:id="rId34"/>
      <p:bold r:id="rId35"/>
      <p:italic r:id="rId36"/>
      <p:boldItalic r:id="rId37"/>
    </p:embeddedFont>
    <p:embeddedFont>
      <p:font typeface="Raleway Black" pitchFamily="2" charset="0"/>
      <p:bold r:id="rId38"/>
      <p:boldItalic r:id="rId39"/>
    </p:embeddedFont>
  </p:embeddedFont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arn More" id="{FB610ADC-25E2-47F2-8B1E-F69363C299B0}">
          <p14:sldIdLst/>
        </p14:section>
        <p14:section name="Home Slide" id="{C41E965D-1BB0-6E42-80C1-B0CE61D34D0F}">
          <p14:sldIdLst>
            <p14:sldId id="283"/>
            <p14:sldId id="284"/>
            <p14:sldId id="302"/>
            <p14:sldId id="286"/>
            <p14:sldId id="267"/>
          </p14:sldIdLst>
        </p14:section>
        <p14:section name="INTRODUCTION" id="{34C61D3D-3DDA-8544-919D-38908B71CF6E}">
          <p14:sldIdLst>
            <p14:sldId id="268"/>
            <p14:sldId id="269"/>
            <p14:sldId id="287"/>
          </p14:sldIdLst>
        </p14:section>
        <p14:section name="COMPETITIVE ANALYSIS" id="{DBB0F080-D76F-2449-A8A8-97428CE5CDE4}">
          <p14:sldIdLst>
            <p14:sldId id="270"/>
            <p14:sldId id="271"/>
          </p14:sldIdLst>
        </p14:section>
        <p14:section name="PESTEL" id="{3D0E9172-4D14-4AFB-AB9D-ED49FF5B1D8C}">
          <p14:sldIdLst>
            <p14:sldId id="288"/>
            <p14:sldId id="290"/>
            <p14:sldId id="291"/>
          </p14:sldIdLst>
        </p14:section>
        <p14:section name="4P's OF MARKETING" id="{D01103C6-D9B4-874A-903D-1D54C47D2E73}">
          <p14:sldIdLst>
            <p14:sldId id="272"/>
            <p14:sldId id="273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FINANCIAL PERFORMANCE" id="{17ED8106-7472-CA40-A9D6-5927206203E6}">
          <p14:sldIdLst>
            <p14:sldId id="274"/>
            <p14:sldId id="275"/>
            <p14:sldId id="298"/>
            <p14:sldId id="299"/>
            <p14:sldId id="300"/>
            <p14:sldId id="303"/>
          </p14:sldIdLst>
        </p14:section>
        <p14:section name="SWOT" id="{24BA6F8C-E74C-435D-85A3-8671C3F248AF}">
          <p14:sldIdLst>
            <p14:sldId id="277"/>
            <p14:sldId id="279"/>
            <p14:sldId id="281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34"/>
    <a:srgbClr val="FF983B"/>
    <a:srgbClr val="FF6600"/>
    <a:srgbClr val="DD4C00"/>
    <a:srgbClr val="F3CFD3"/>
    <a:srgbClr val="F1CDD1"/>
    <a:srgbClr val="D50C2E"/>
    <a:srgbClr val="533E41"/>
    <a:srgbClr val="471500"/>
    <a:srgbClr val="462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6"/>
    <p:restoredTop sz="96860"/>
  </p:normalViewPr>
  <p:slideViewPr>
    <p:cSldViewPr snapToGrid="0" snapToObjects="1">
      <p:cViewPr varScale="1">
        <p:scale>
          <a:sx n="82" d="100"/>
          <a:sy n="82" d="100"/>
        </p:scale>
        <p:origin x="94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en Agola" userId="0e324caa6fb7d2b1" providerId="LiveId" clId="{A83C11F2-C8F6-43DE-908F-DF53BE2D6F31}"/>
    <pc:docChg chg="mod">
      <pc:chgData name="Viren Agola" userId="0e324caa6fb7d2b1" providerId="LiveId" clId="{A83C11F2-C8F6-43DE-908F-DF53BE2D6F31}" dt="2025-12-04T12:36:17.508" v="0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ola\AppData\Local\Microsoft\Windows\INetCache\IE\6UQ12C1U\New_Microsoft_Excel_Worksheet_(5)%5b1%5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ola\AppData\Local\Microsoft\Windows\INetCache\IE\6UQ12C1U\New_Microsoft_Excel_Worksheet_(5)%5b1%5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ola\AppData\Local\Microsoft\Windows\INetCache\IE\6UQ12C1U\New_Microsoft_Excel_Worksheet_(5)%5b1%5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ola\AppData\Local\Microsoft\Windows\INetCache\IE\6UQ12C1U\New_Microsoft_Excel_Worksheet_(5)%5b1%5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ola\AppData\Local\Microsoft\Windows\INetCache\IE\6UQ12C1U\New_Microsoft_Excel_Worksheet_(5)%5b1%5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/>
              <a:t>ASSETS TURNOVER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'CHARTS AND TABLE'!$B$2</c:f>
              <c:strCache>
                <c:ptCount val="1"/>
                <c:pt idx="0">
                  <c:v>ZOMATO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TABLE'!$A$3:$A$6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TABLE'!$B$3:$B$6</c:f>
              <c:numCache>
                <c:formatCode>0.000</c:formatCode>
                <c:ptCount val="4"/>
                <c:pt idx="0">
                  <c:v>0.28634437429732768</c:v>
                </c:pt>
                <c:pt idx="1">
                  <c:v>0.23878704257930994</c:v>
                </c:pt>
                <c:pt idx="2">
                  <c:v>0.27513429083012686</c:v>
                </c:pt>
                <c:pt idx="3">
                  <c:v>0.19591234868488736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72-408E-8516-5F0114E435C6}"/>
            </c:ext>
          </c:extLst>
        </c:ser>
        <c:ser>
          <c:idx val="1"/>
          <c:order val="1"/>
          <c:tx>
            <c:strRef>
              <c:f>'CHARTS AND TABLE'!$C$2</c:f>
              <c:strCache>
                <c:ptCount val="1"/>
                <c:pt idx="0">
                  <c:v>NYKAA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TABLE'!$A$3:$A$6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TABLE'!$C$3:$C$6</c:f>
              <c:numCache>
                <c:formatCode>General</c:formatCode>
                <c:ptCount val="4"/>
                <c:pt idx="0">
                  <c:v>0.24</c:v>
                </c:pt>
                <c:pt idx="1">
                  <c:v>0.23</c:v>
                </c:pt>
                <c:pt idx="2">
                  <c:v>0.26</c:v>
                </c:pt>
                <c:pt idx="3">
                  <c:v>0.36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72-408E-8516-5F0114E435C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7906319"/>
        <c:axId val="1127902479"/>
      </c:lineChart>
      <c:catAx>
        <c:axId val="112790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902479"/>
        <c:crosses val="autoZero"/>
        <c:auto val="1"/>
        <c:lblAlgn val="ctr"/>
        <c:lblOffset val="100"/>
        <c:noMultiLvlLbl val="0"/>
      </c:catAx>
      <c:valAx>
        <c:axId val="112790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90631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dirty="0"/>
              <a:t>NET PROFIT MARGIN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'CHARTS AND TABLE'!$B$9</c:f>
              <c:strCache>
                <c:ptCount val="1"/>
                <c:pt idx="0">
                  <c:v>ZOMATO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TABLE'!$A$10:$A$13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TABLE'!$B$10:$B$13</c:f>
              <c:numCache>
                <c:formatCode>0.00%</c:formatCode>
                <c:ptCount val="4"/>
                <c:pt idx="0">
                  <c:v>0.20699999999999999</c:v>
                </c:pt>
                <c:pt idx="1">
                  <c:v>2.5000000000000001E-2</c:v>
                </c:pt>
                <c:pt idx="2">
                  <c:v>-0.30399999999999999</c:v>
                </c:pt>
                <c:pt idx="3">
                  <c:v>-0.51700000000000002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67-4E15-A3F4-A990992D866F}"/>
            </c:ext>
          </c:extLst>
        </c:ser>
        <c:ser>
          <c:idx val="1"/>
          <c:order val="1"/>
          <c:tx>
            <c:strRef>
              <c:f>'CHARTS AND TABLE'!$C$9</c:f>
              <c:strCache>
                <c:ptCount val="1"/>
                <c:pt idx="0">
                  <c:v>NYKAA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TABLE'!$A$10:$A$13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TABLE'!$C$10:$C$13</c:f>
              <c:numCache>
                <c:formatCode>0.00%</c:formatCode>
                <c:ptCount val="4"/>
                <c:pt idx="0">
                  <c:v>0.26500000000000001</c:v>
                </c:pt>
                <c:pt idx="1">
                  <c:v>0.14099999999999999</c:v>
                </c:pt>
                <c:pt idx="2">
                  <c:v>0.34100000000000003</c:v>
                </c:pt>
                <c:pt idx="3">
                  <c:v>0.17599999999999999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67-4E15-A3F4-A990992D866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37173263"/>
        <c:axId val="1137196303"/>
      </c:lineChart>
      <c:catAx>
        <c:axId val="1137173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196303"/>
        <c:crosses val="autoZero"/>
        <c:auto val="1"/>
        <c:lblAlgn val="ctr"/>
        <c:lblOffset val="100"/>
        <c:noMultiLvlLbl val="0"/>
      </c:catAx>
      <c:valAx>
        <c:axId val="113719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17326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u="none" strike="noStrike" kern="1200" spc="100" baseline="0" dirty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RECEIVABLE TURNOVER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118088363954506"/>
          <c:y val="0.17374999999999999"/>
          <c:w val="0.75437467191601049"/>
          <c:h val="0.49089530475357246"/>
        </c:manualLayout>
      </c:layout>
      <c:lineChart>
        <c:grouping val="standard"/>
        <c:varyColors val="0"/>
        <c:ser>
          <c:idx val="0"/>
          <c:order val="0"/>
          <c:tx>
            <c:strRef>
              <c:f>'CHARTS AND TABLE'!$B$16</c:f>
              <c:strCache>
                <c:ptCount val="1"/>
                <c:pt idx="0">
                  <c:v>ZOMATO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TABLE'!$A$17:$A$20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TABLE'!$B$17:$B$20</c:f>
              <c:numCache>
                <c:formatCode>0.00%</c:formatCode>
                <c:ptCount val="4"/>
                <c:pt idx="0">
                  <c:v>101.099</c:v>
                </c:pt>
                <c:pt idx="1">
                  <c:v>41.094999999999999</c:v>
                </c:pt>
                <c:pt idx="2">
                  <c:v>24.852</c:v>
                </c:pt>
                <c:pt idx="3">
                  <c:v>13.855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94-4B51-AAE9-37CC96C2125D}"/>
            </c:ext>
          </c:extLst>
        </c:ser>
        <c:ser>
          <c:idx val="1"/>
          <c:order val="1"/>
          <c:tx>
            <c:strRef>
              <c:f>'CHARTS AND TABLE'!$C$16</c:f>
              <c:strCache>
                <c:ptCount val="1"/>
                <c:pt idx="0">
                  <c:v>NYKAA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TABLE'!$A$17:$A$20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TABLE'!$C$17:$C$20</c:f>
              <c:numCache>
                <c:formatCode>0.00%</c:formatCode>
                <c:ptCount val="4"/>
                <c:pt idx="0">
                  <c:v>3.7629999999999999</c:v>
                </c:pt>
                <c:pt idx="1">
                  <c:v>10.199999999999999</c:v>
                </c:pt>
                <c:pt idx="2">
                  <c:v>6.9</c:v>
                </c:pt>
                <c:pt idx="3">
                  <c:v>4.6189999999999998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94-4B51-AAE9-37CC96C2125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7894319"/>
        <c:axId val="1127898639"/>
      </c:lineChart>
      <c:catAx>
        <c:axId val="112789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898639"/>
        <c:crosses val="autoZero"/>
        <c:auto val="1"/>
        <c:lblAlgn val="ctr"/>
        <c:lblOffset val="100"/>
        <c:noMultiLvlLbl val="0"/>
      </c:catAx>
      <c:valAx>
        <c:axId val="112789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89431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dirty="0"/>
              <a:t>BURN RATE / OPERATING EXPENSE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'CHARTS AND TABLE'!$B$23</c:f>
              <c:strCache>
                <c:ptCount val="1"/>
                <c:pt idx="0">
                  <c:v>ZOMATO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TABLE'!$A$24:$A$27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TABLE'!$B$24:$B$27</c:f>
              <c:numCache>
                <c:formatCode>General</c:formatCode>
                <c:ptCount val="4"/>
                <c:pt idx="0">
                  <c:v>92.5</c:v>
                </c:pt>
                <c:pt idx="1">
                  <c:v>114.5</c:v>
                </c:pt>
                <c:pt idx="2">
                  <c:v>148.9</c:v>
                </c:pt>
                <c:pt idx="3">
                  <c:v>127.5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E0-4260-8D8A-C2007BF29A69}"/>
            </c:ext>
          </c:extLst>
        </c:ser>
        <c:ser>
          <c:idx val="1"/>
          <c:order val="1"/>
          <c:tx>
            <c:strRef>
              <c:f>'CHARTS AND TABLE'!$C$23</c:f>
              <c:strCache>
                <c:ptCount val="1"/>
                <c:pt idx="0">
                  <c:v>NYKAA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TABLE'!$A$24:$A$27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TABLE'!$C$24:$C$27</c:f>
              <c:numCache>
                <c:formatCode>General</c:formatCode>
                <c:ptCount val="4"/>
                <c:pt idx="0">
                  <c:v>79.7</c:v>
                </c:pt>
                <c:pt idx="1">
                  <c:v>81.099999999999994</c:v>
                </c:pt>
                <c:pt idx="2">
                  <c:v>59.9</c:v>
                </c:pt>
                <c:pt idx="3">
                  <c:v>78.2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E0-4260-8D8A-C2007BF29A6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37178543"/>
        <c:axId val="1137198703"/>
      </c:lineChart>
      <c:catAx>
        <c:axId val="1137178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198703"/>
        <c:crosses val="autoZero"/>
        <c:auto val="1"/>
        <c:lblAlgn val="ctr"/>
        <c:lblOffset val="100"/>
        <c:noMultiLvlLbl val="0"/>
      </c:catAx>
      <c:valAx>
        <c:axId val="113719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1785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dirty="0"/>
              <a:t>QUICK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TABLE'!$A$31:$A$34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TABLE'!$B$31:$B$34</c:f>
              <c:numCache>
                <c:formatCode>General</c:formatCode>
                <c:ptCount val="4"/>
                <c:pt idx="0">
                  <c:v>2.54</c:v>
                </c:pt>
                <c:pt idx="1">
                  <c:v>9.33</c:v>
                </c:pt>
                <c:pt idx="2">
                  <c:v>11.06</c:v>
                </c:pt>
                <c:pt idx="3">
                  <c:v>7.38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ED-4B2A-826D-0659B39571DE}"/>
            </c:ext>
          </c:extLst>
        </c:ser>
        <c:ser>
          <c:idx val="1"/>
          <c:order val="1"/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'CHARTS AND TABLE'!$A$31:$A$34</c:f>
              <c:numCache>
                <c:formatCode>General</c:formatCode>
                <c:ptCount val="4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</c:numCache>
            </c:numRef>
          </c:cat>
          <c:val>
            <c:numRef>
              <c:f>'CHARTS AND TABLE'!$C$31:$C$34</c:f>
              <c:numCache>
                <c:formatCode>General</c:formatCode>
                <c:ptCount val="4"/>
                <c:pt idx="0">
                  <c:v>4.09</c:v>
                </c:pt>
                <c:pt idx="1">
                  <c:v>3.28</c:v>
                </c:pt>
                <c:pt idx="2">
                  <c:v>94.88</c:v>
                </c:pt>
                <c:pt idx="3">
                  <c:v>46.09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ED-4B2A-826D-0659B39571D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7919279"/>
        <c:axId val="1127920239"/>
      </c:lineChart>
      <c:catAx>
        <c:axId val="1127919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920239"/>
        <c:crosses val="autoZero"/>
        <c:auto val="1"/>
        <c:lblAlgn val="ctr"/>
        <c:lblOffset val="100"/>
        <c:noMultiLvlLbl val="0"/>
      </c:catAx>
      <c:valAx>
        <c:axId val="112792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791927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04-Dec-25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705A-1341-3BD3-8D17-E9F1F531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5CA60-396F-C89A-37A7-B9CD7D8CD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F97C5-2DC0-7CA8-A7F1-B99394C8D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48001-3A96-A26D-EAD3-F4F17F335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08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17561-C632-F9BC-EE5B-D5689533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7B0E1-5FB8-7279-15D9-C4147EE6C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31A0D-09D6-AE31-C1D4-033C59E28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EBBBF-E96B-42BD-8978-4CF6C5A00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50AF-31ED-5B64-A4D2-79323D1FE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7C034-3A4C-FDA6-FE4C-5E97EE765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33E0-D1CC-4F95-6CC8-237B3DA95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706EF-3A51-CBAB-E818-71DBADE62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23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01B6E-4159-32F2-E4A3-9AEEBCE6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FC9A6-C6AE-5820-DD17-80748D5CB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210BE-23D8-74E0-01C0-AC67FAAB1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A1AF2-2F10-C74E-8FF7-27A7C85DC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987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1F66-13F7-1D2C-EEB3-84FDAF32D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C2609-3229-3418-CC25-D8F1FEF7B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3CF55-0988-74AF-C39C-7E029063D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3D5C-2954-C07E-F6D1-54E4B31EC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46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A3D2-1D40-21F7-E6C9-A901A44DF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3D81C-2C64-B788-8D85-22CAB0322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C4701-AB1B-2820-6B69-AD85BEC5C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9FDB5-EC80-0180-D0F2-635EC9498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9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1818D-9892-25C4-1C4B-5BABB99D3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4A8A7-C8C1-9672-B95D-35BFFC704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56B86-B0D8-36CA-0EC5-F8F6E3D16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475D9-14FB-744D-99DC-F648E2516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881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11451-3F7E-6ADB-129E-DCCF5A53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5A0E6-587E-8E2D-2FFD-7B303A8C3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7C4AE-BF42-5E3D-95C3-E0B7F4594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95C3D-F48F-D04B-25E0-85F793C2F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014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2E39-6848-9C9B-4DC4-1B20D21C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DCC579-23AB-4D73-49CC-5E894DF14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265E2-6F09-E3EE-9F2F-3AA93CB24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78F2F-C3B7-B5B0-3926-02440D0FA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6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DDAF-CAC3-1565-F4FC-3CD6BB59E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8D225-A799-00C3-D968-3D5EC1874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212A4-1F32-BDF7-C2BE-A35F442DA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09DD-1BCF-045E-A282-D48EB4D82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270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0E3B4-A446-6EDF-6F32-04F4619A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95245-67EB-BA40-75AA-A505E070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ACF8-DEA8-1A47-81B9-5BA00D181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3BE9F-6662-39AC-71E1-8749891DD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47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0668A-FDD5-8275-269F-9222181A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937F0-1E78-11A0-0351-26D6A5EF6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D143B-3A49-D6FC-6B4D-DBDA3188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82C28-96BB-2B87-9A05-77F5149B4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62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EFD9C-C5B6-0194-FF1A-5B6F9D822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30194-072C-C0FF-8312-895B12CF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F9179-9E26-DB36-DA1E-41E63B04A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0F8F3-42B5-FA31-E75D-5F1BDBE26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997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FB1D8-92AD-A2B1-F28B-39E5F525F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3EADD-666F-983D-F033-13D6537F1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4E6EF-B993-9E37-1010-57A29A8D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D592F-A29E-06A0-42A0-AB0091F75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833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D3091-B337-2274-3F17-6A2EDD84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4C851-FFFD-61DB-5455-6F4CF12B5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CD0A1-2C09-4CD5-5C56-A7EBC82A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C0235-9A46-42F8-779D-44A976053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65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ED88-5180-E9F2-7811-2AFD06D9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CA9C3-86D1-B0E5-CADD-924D05D59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BCBF8-7BD1-3E68-AAB9-99DD0C5CE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FC53F-998D-3617-AFFA-81CC4FEDD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0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15BA6-5D19-56FC-68CD-CCE6E2724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E29BA-416B-8EDE-4820-DE1978A75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2DE6F-6732-C042-24DE-E9EA18F0F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8A79D-54FC-3100-3151-6C26487A7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73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6EFF-5766-5433-9A4F-E81DB6E6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38332-4803-9B9B-76FD-564DA7938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C0177-27CC-834B-8A72-C05825BC6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4516D-6843-5734-AC4F-4838A5DA9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5601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01A8F-C4EE-D7BA-A860-1911F4819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35CC37-617E-B476-E00E-D4B1271C5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B06ED-329F-4733-9110-E5D624EB0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B6586-CC37-7958-45BE-73AEEE1E0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1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04-Dec-25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hyperlink" Target="https://pestleanalysis.com/ecommerce-industry-pestle-analysi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estleanalysis.com/ecommerce-industry-pestle-analysis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strategyhub.com/zomato-swot-analysis/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siness-standard.com/economy/analysis/e-commerce-a-sunrise-sector-purveyor-of-india-s-economic-growth-124121100531_1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ide.co/case-studies/swot-analysis-of-nykaa/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google.com/url?sa=i&amp;url=https%3A%2F%2Fwww.doofinder.com%2Fen%2Fstatistics%2Flargest-ecommerce-companies&amp;psig=AOvVaw0X_txV2h9E2p-DMBjRmQqn&amp;ust=1735402659652000&amp;source=images&amp;cd=vfe&amp;opi=89978449&amp;ved=0CBQQjRxqFwoTCLDfz9WsyIoDFQAAAAAdAAAAABAJ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llerscommerce.com/blog/largest-ecommerce-markets/#:~:text=China%20%E2%80%93%20%243.19%20trillion,reach%20%243.98%20billion%20by%202027" TargetMode="Externa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2.png"/><Relationship Id="rId26" Type="http://schemas.openxmlformats.org/officeDocument/2006/relationships/image" Target="../media/image140.png"/><Relationship Id="rId3" Type="http://schemas.openxmlformats.org/officeDocument/2006/relationships/image" Target="../media/image2.jpg"/><Relationship Id="rId21" Type="http://schemas.openxmlformats.org/officeDocument/2006/relationships/image" Target="../media/image13.png"/><Relationship Id="rId12" Type="http://schemas.openxmlformats.org/officeDocument/2006/relationships/image" Target="../media/image10.png"/><Relationship Id="rId17" Type="http://schemas.openxmlformats.org/officeDocument/2006/relationships/image" Target="../media/image110.png"/><Relationship Id="rId25" Type="http://schemas.openxmlformats.org/officeDocument/2006/relationships/slide" Target="slide14.xml"/><Relationship Id="rId2" Type="http://schemas.openxmlformats.org/officeDocument/2006/relationships/notesSlide" Target="../notesSlides/notesSlide5.xml"/><Relationship Id="rId16" Type="http://schemas.openxmlformats.org/officeDocument/2006/relationships/slide" Target="slide9.xml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90.png"/><Relationship Id="rId24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23" Type="http://schemas.openxmlformats.org/officeDocument/2006/relationships/image" Target="../media/image130.png"/><Relationship Id="rId10" Type="http://schemas.openxmlformats.org/officeDocument/2006/relationships/slide" Target="slide22.xml"/><Relationship Id="rId19" Type="http://schemas.openxmlformats.org/officeDocument/2006/relationships/slide" Target="slide28.xml"/><Relationship Id="rId4" Type="http://schemas.openxmlformats.org/officeDocument/2006/relationships/image" Target="../media/image8.png"/><Relationship Id="rId14" Type="http://schemas.openxmlformats.org/officeDocument/2006/relationships/image" Target="../media/image100.png"/><Relationship Id="rId22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739CE-4E8B-B9C9-F6CE-969136F8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36EB15-CD99-0ABE-1059-7EA96517D681}"/>
              </a:ext>
            </a:extLst>
          </p:cNvPr>
          <p:cNvSpPr/>
          <p:nvPr/>
        </p:nvSpPr>
        <p:spPr>
          <a:xfrm>
            <a:off x="2386493" y="227353"/>
            <a:ext cx="7419019" cy="1400383"/>
          </a:xfrm>
          <a:prstGeom prst="rect">
            <a:avLst/>
          </a:prstGeom>
          <a:gradFill flip="none" rotWithShape="1">
            <a:gsLst>
              <a:gs pos="0">
                <a:srgbClr val="FEC339"/>
              </a:gs>
              <a:gs pos="100000">
                <a:srgbClr val="FF983B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5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COLLOQUIUM</a:t>
            </a:r>
            <a:endParaRPr kumimoji="0" lang="en-LT" sz="8500" b="1" i="0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21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00B50-52CA-DFBD-A5F1-F56845FAC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281226" y="89259"/>
            <a:ext cx="96295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COMPETITIVE </a:t>
            </a: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ANALYSIS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127447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353334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D79617-90A7-B710-1576-FF90976E8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7055"/>
              </p:ext>
            </p:extLst>
          </p:nvPr>
        </p:nvGraphicFramePr>
        <p:xfrm>
          <a:off x="1224153" y="1396473"/>
          <a:ext cx="9760807" cy="48675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23247">
                  <a:extLst>
                    <a:ext uri="{9D8B030D-6E8A-4147-A177-3AD203B41FA5}">
                      <a16:colId xmlns:a16="http://schemas.microsoft.com/office/drawing/2014/main" val="3733664730"/>
                    </a:ext>
                  </a:extLst>
                </a:gridCol>
                <a:gridCol w="2745853">
                  <a:extLst>
                    <a:ext uri="{9D8B030D-6E8A-4147-A177-3AD203B41FA5}">
                      <a16:colId xmlns:a16="http://schemas.microsoft.com/office/drawing/2014/main" val="1458987743"/>
                    </a:ext>
                  </a:extLst>
                </a:gridCol>
                <a:gridCol w="1483161">
                  <a:extLst>
                    <a:ext uri="{9D8B030D-6E8A-4147-A177-3AD203B41FA5}">
                      <a16:colId xmlns:a16="http://schemas.microsoft.com/office/drawing/2014/main" val="3575840184"/>
                    </a:ext>
                  </a:extLst>
                </a:gridCol>
                <a:gridCol w="2224743">
                  <a:extLst>
                    <a:ext uri="{9D8B030D-6E8A-4147-A177-3AD203B41FA5}">
                      <a16:colId xmlns:a16="http://schemas.microsoft.com/office/drawing/2014/main" val="2695262156"/>
                    </a:ext>
                  </a:extLst>
                </a:gridCol>
                <a:gridCol w="1783803">
                  <a:extLst>
                    <a:ext uri="{9D8B030D-6E8A-4147-A177-3AD203B41FA5}">
                      <a16:colId xmlns:a16="http://schemas.microsoft.com/office/drawing/2014/main" val="473987460"/>
                    </a:ext>
                  </a:extLst>
                </a:gridCol>
              </a:tblGrid>
              <a:tr h="973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COMPANY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REVENUE as FY 24(cr.)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EBITDA(cr.)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MARKET CAP(cr.)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USERS(cr.)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0824460"/>
                  </a:ext>
                </a:extLst>
              </a:tr>
              <a:tr h="973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ZOMATO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13,545</a:t>
                      </a:r>
                      <a:endParaRPr lang="en-US" sz="1800" b="1" i="0" u="none" strike="noStrike" dirty="0">
                        <a:solidFill>
                          <a:srgbClr val="001D35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372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272,572.00</a:t>
                      </a:r>
                      <a:endParaRPr lang="en-US" sz="1800" b="1" i="0" u="none" strike="noStrike" dirty="0">
                        <a:solidFill>
                          <a:srgbClr val="333333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5.20</a:t>
                      </a:r>
                      <a:endParaRPr lang="en-US" sz="1800" b="1" i="0" u="none" strike="noStrike">
                        <a:solidFill>
                          <a:srgbClr val="333333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6525504"/>
                  </a:ext>
                </a:extLst>
              </a:tr>
              <a:tr h="973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NYKAA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6385.6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380.7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48,336.00</a:t>
                      </a:r>
                      <a:endParaRPr lang="en-US" sz="1800" b="1" i="0" u="none" strike="noStrike">
                        <a:solidFill>
                          <a:srgbClr val="333333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3.70</a:t>
                      </a:r>
                      <a:endParaRPr lang="en-US" sz="1800" b="1" i="0" u="none" strike="noStrike">
                        <a:solidFill>
                          <a:srgbClr val="333333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8595258"/>
                  </a:ext>
                </a:extLst>
              </a:tr>
              <a:tr h="973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PAYTM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9,978</a:t>
                      </a:r>
                      <a:endParaRPr lang="en-US" sz="1800" b="1" i="0" u="none" strike="noStrike" dirty="0">
                        <a:solidFill>
                          <a:srgbClr val="1F1F1F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559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59881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30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261556"/>
                  </a:ext>
                </a:extLst>
              </a:tr>
              <a:tr h="973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INDIAMART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1394.7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334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14181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Raleway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81847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B20D19-6407-8DBA-9448-E2562D9971C5}"/>
              </a:ext>
            </a:extLst>
          </p:cNvPr>
          <p:cNvSpPr txBox="1"/>
          <p:nvPr/>
        </p:nvSpPr>
        <p:spPr>
          <a:xfrm>
            <a:off x="7735084" y="6428792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Company Annual Report</a:t>
            </a: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6968B-03A7-592C-652B-ED5E7402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72F49D-D8E0-67E8-C9FA-5E1BC006088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2ADF6-69D1-FD9E-FBA4-155D0EB7343D}"/>
              </a:ext>
            </a:extLst>
          </p:cNvPr>
          <p:cNvSpPr/>
          <p:nvPr/>
        </p:nvSpPr>
        <p:spPr>
          <a:xfrm>
            <a:off x="2947643" y="4292797"/>
            <a:ext cx="62967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b="1" spc="-150" noProof="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PESTEL</a:t>
            </a:r>
            <a:endParaRPr kumimoji="0" lang="en-LT" sz="7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5A583-B6D2-6719-5EA0-54EE086B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16" y="1319517"/>
            <a:ext cx="2482768" cy="24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8805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F1275-730B-84C7-177F-AB4B46F5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19DB99-EC1B-7F09-2536-5E8B17237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9A792C-36E4-FCF8-8A86-8813ED59D117}"/>
              </a:ext>
            </a:extLst>
          </p:cNvPr>
          <p:cNvSpPr/>
          <p:nvPr/>
        </p:nvSpPr>
        <p:spPr>
          <a:xfrm>
            <a:off x="4544134" y="135913"/>
            <a:ext cx="3103735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PESTEL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703126-AFB7-A28A-BB4F-D0F7BF3FD12D}"/>
              </a:ext>
            </a:extLst>
          </p:cNvPr>
          <p:cNvSpPr/>
          <p:nvPr/>
        </p:nvSpPr>
        <p:spPr>
          <a:xfrm>
            <a:off x="2176758" y="1413580"/>
            <a:ext cx="4235619" cy="2274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Trade Policies: Taxes and tariffs affect e-commerce pricing.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Government Support: Training programs and simpler rules boost growth.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Bureaucracy: Complex paperwork discourages expansion.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E79C33-DE8A-D486-8C98-2801B2DAE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1051873"/>
            <a:ext cx="2038456" cy="2484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41E950-65D6-44B5-1443-E5C4F6548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11" y="2290361"/>
            <a:ext cx="2046710" cy="24841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DA531E-F4EB-6AB3-6846-917EBD5B4EA0}"/>
              </a:ext>
            </a:extLst>
          </p:cNvPr>
          <p:cNvSpPr/>
          <p:nvPr/>
        </p:nvSpPr>
        <p:spPr>
          <a:xfrm>
            <a:off x="7896580" y="2769742"/>
            <a:ext cx="4235619" cy="3050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Inflation: High prices reduce online shopping.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Interest Rates:</a:t>
            </a:r>
          </a:p>
          <a:p>
            <a:pPr marL="857250" lvl="1" indent="-400050">
              <a:lnSpc>
                <a:spcPct val="116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High: People save more, spend less.</a:t>
            </a:r>
          </a:p>
          <a:p>
            <a:pPr marL="857250" lvl="1" indent="-400050">
              <a:lnSpc>
                <a:spcPct val="116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Low: Encourages spending and business growth.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Economic Growth: Higher incomes lead to more online shopping.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F36AA-FFB9-92AD-FB49-2F189012A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75" y="3937532"/>
            <a:ext cx="2038456" cy="24841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9FF2E5-2DCF-EE8D-459F-F52F4311D551}"/>
              </a:ext>
            </a:extLst>
          </p:cNvPr>
          <p:cNvSpPr/>
          <p:nvPr/>
        </p:nvSpPr>
        <p:spPr>
          <a:xfrm>
            <a:off x="2199673" y="4387134"/>
            <a:ext cx="4490376" cy="198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Internet &amp; Smartphone Use: More access leads to more online shoppers.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Convenience: People prefer shopping from home.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Trust Issues: Trust boosts sales; concerns about data safety reduce them.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115602-0DFD-9810-6984-742B141C1A00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A98E3-CA6A-F8D6-4C54-10663E32376C}"/>
              </a:ext>
            </a:extLst>
          </p:cNvPr>
          <p:cNvSpPr txBox="1"/>
          <p:nvPr/>
        </p:nvSpPr>
        <p:spPr>
          <a:xfrm>
            <a:off x="9515108" y="6438123"/>
            <a:ext cx="26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Pestelanalysis.com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6F48C-E5DA-A93B-A56F-987E7879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37AFF8-F924-D588-8429-5D5ACA262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8D441C-2AD2-8F09-F9BA-BF14F08E109D}"/>
              </a:ext>
            </a:extLst>
          </p:cNvPr>
          <p:cNvSpPr/>
          <p:nvPr/>
        </p:nvSpPr>
        <p:spPr>
          <a:xfrm>
            <a:off x="4544134" y="135913"/>
            <a:ext cx="3103735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PESTEL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99F589-4205-9F94-F308-B649BD3E740B}"/>
              </a:ext>
            </a:extLst>
          </p:cNvPr>
          <p:cNvSpPr/>
          <p:nvPr/>
        </p:nvSpPr>
        <p:spPr>
          <a:xfrm>
            <a:off x="2142033" y="1338935"/>
            <a:ext cx="4235619" cy="276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AI &amp; Data:</a:t>
            </a:r>
          </a:p>
          <a:p>
            <a:pPr marL="857250" lvl="1" indent="-400050">
              <a:lnSpc>
                <a:spcPct val="116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Recommends products to buyers.</a:t>
            </a:r>
          </a:p>
          <a:p>
            <a:pPr marL="857250" lvl="1" indent="-400050">
              <a:lnSpc>
                <a:spcPct val="116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Helps businesses plan better.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Devices: Mobile phones make online shopping easier.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Payment Systems: Online payments enhance convenience.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B973A-F8E2-7C8B-3DFB-16D7A261E45A}"/>
              </a:ext>
            </a:extLst>
          </p:cNvPr>
          <p:cNvSpPr/>
          <p:nvPr/>
        </p:nvSpPr>
        <p:spPr>
          <a:xfrm>
            <a:off x="8064544" y="2786162"/>
            <a:ext cx="4111910" cy="2274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Eco-Friendly Practices: Positive image with electric vehicles and sustainable methods.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 Natural Disasters: Disrupt deliveries and sales.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 Sustainability: Attracts eco-conscious customers.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F3776A-0CDE-7AAC-BD4C-69CA5141CBBD}"/>
              </a:ext>
            </a:extLst>
          </p:cNvPr>
          <p:cNvSpPr/>
          <p:nvPr/>
        </p:nvSpPr>
        <p:spPr>
          <a:xfrm>
            <a:off x="2143894" y="4434198"/>
            <a:ext cx="4111910" cy="199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Data Protection: Essential for trust and avoiding penalties.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Intellectual Property: Avoid fake products to prevent fines.</a:t>
            </a:r>
          </a:p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Mangal" panose="02040503050203030202" pitchFamily="18" charset="0"/>
              </a:rPr>
              <a:t>Taxes &amp; Trade Rules: Can restrict cross-border operations.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3AAB1-212F-26D6-6206-C75AC7A2E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01" y="1089157"/>
            <a:ext cx="2038233" cy="2490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B3291-108C-9EFB-DF66-D53A94F34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974" y="2448964"/>
            <a:ext cx="2029570" cy="2479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1AC8FD-BFB3-6F46-9B45-EB5271682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44" y="4066121"/>
            <a:ext cx="2061104" cy="2508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B2D68-ECFE-5B97-846F-82DFCAA5AAA9}"/>
              </a:ext>
            </a:extLst>
          </p:cNvPr>
          <p:cNvSpPr txBox="1"/>
          <p:nvPr/>
        </p:nvSpPr>
        <p:spPr>
          <a:xfrm>
            <a:off x="9515108" y="6438123"/>
            <a:ext cx="26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Pestelanalysis.com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3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7</a:t>
            </a: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4057C5A-5742-A9AE-D49C-D45B49C1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7</a:t>
            </a: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406F163-43E7-66CB-68EC-C1715877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73" y="1113548"/>
            <a:ext cx="847518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Restaurant Discovery: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Users can find restaurants based on location, cuisine, ratings, and more.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Table Reservations: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Booking tables at partner restaurants.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Online Ordering: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Users can order food for </a:t>
            </a:r>
            <a:r>
              <a:rPr lang="en-US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home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delivery.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Zomato Gold/Pro: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 subscription service offering discounts and exclusive offers.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dirty="0">
                <a:solidFill>
                  <a:schemeClr val="bg1"/>
                </a:solidFill>
                <a:latin typeface="Raleway" pitchFamily="2" charset="0"/>
              </a:rPr>
              <a:t>Zomato Kitchen: </a:t>
            </a:r>
            <a:r>
              <a:rPr lang="en-US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Zomato is investing in cloud kitchens for online food orders, allowing restaurants to expand their reach without significant physical dining space investments.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Hyperpure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Zomato's supply wing provides fresh, high-quality ingredients to restaurants, ensuring quality control and streamlining the supply chain for partner restaurants.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3B3323-E734-E059-CD61-01EE7364C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76" y="2946342"/>
            <a:ext cx="2612250" cy="612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ED682-741D-05A6-FA04-B67B5AFF1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456" y="1504438"/>
            <a:ext cx="3169422" cy="245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B9959-DD74-BECE-69AB-DAEA1477F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332" y="3956893"/>
            <a:ext cx="3180240" cy="243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CB65A-D71C-B1B0-C182-30C57AA63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920" y="3676723"/>
            <a:ext cx="2581474" cy="568248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70AD9DD-9CA7-2686-D6B9-68CEA8E13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74" y="4294568"/>
            <a:ext cx="838441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Diverse Range: </a:t>
            </a:r>
            <a:r>
              <a:rPr lang="en-US" sz="1600" b="1" dirty="0" err="1">
                <a:solidFill>
                  <a:srgbClr val="FCBF34"/>
                </a:solidFill>
                <a:latin typeface="Raleway" pitchFamily="2" charset="0"/>
              </a:rPr>
              <a:t>Nykaa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 focuses on cosmetics as its chief product category, and it has a broad range to cover all types of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Quality Assurance: 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The platform guarantees that only quality and legit products are posted on the website, thus winning customer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Exclusive Launches: </a:t>
            </a:r>
            <a:r>
              <a:rPr lang="en-US" sz="1600" b="1" dirty="0" err="1">
                <a:solidFill>
                  <a:srgbClr val="FCBF34"/>
                </a:solidFill>
                <a:latin typeface="Raleway" pitchFamily="2" charset="0"/>
              </a:rPr>
              <a:t>Nykaa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 always collaborates with brands for new product launches which creates a positive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Customization Options: 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The company also enables customers to select different product options where they can customize some of the products like lipsticks and fragrances based on their preferences.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C22A5-BF13-BE61-743E-52088B6DD7E0}"/>
              </a:ext>
            </a:extLst>
          </p:cNvPr>
          <p:cNvSpPr txBox="1"/>
          <p:nvPr/>
        </p:nvSpPr>
        <p:spPr>
          <a:xfrm>
            <a:off x="10151719" y="6438123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rdsdigital.in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E3528-D1B2-82E2-8666-E2BEDBFD1792}"/>
              </a:ext>
            </a:extLst>
          </p:cNvPr>
          <p:cNvSpPr txBox="1"/>
          <p:nvPr/>
        </p:nvSpPr>
        <p:spPr>
          <a:xfrm>
            <a:off x="9604321" y="1104124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marketing91.com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F1F13D-E6A7-7240-EBD0-CC571F7C1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8754" y="4325768"/>
            <a:ext cx="2271948" cy="8608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1A3755-4102-9050-7956-119C947EB097}"/>
              </a:ext>
            </a:extLst>
          </p:cNvPr>
          <p:cNvCxnSpPr>
            <a:cxnSpLocks/>
          </p:cNvCxnSpPr>
          <p:nvPr/>
        </p:nvCxnSpPr>
        <p:spPr>
          <a:xfrm flipH="1">
            <a:off x="224636" y="3966224"/>
            <a:ext cx="55462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843F68-C6FF-5679-F9B2-064B6A382A64}"/>
              </a:ext>
            </a:extLst>
          </p:cNvPr>
          <p:cNvCxnSpPr>
            <a:cxnSpLocks/>
          </p:cNvCxnSpPr>
          <p:nvPr/>
        </p:nvCxnSpPr>
        <p:spPr>
          <a:xfrm flipH="1">
            <a:off x="8590394" y="3970048"/>
            <a:ext cx="35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FFE93-8438-0477-D0F4-66CEBDD6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5F2BCC7-27D9-0D40-DA31-482E56DEA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9AA704-3AEF-4C08-E22A-FCE0AC6E4FF0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7P’s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A9B2E62-8ABC-E0EE-2FF5-E43247B0C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8906" y="1336620"/>
            <a:ext cx="847518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Competitive Pricing: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Offers competitive prices to stay ahead in the market, By regularly analyzing the pricing structure of competitors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Subscription Model: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Charges for premium services like Zomato Pro, which offers exclusive discounts and benefits.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Delivery Charges: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Additional charges for delivery based on distance, order value,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dirty="0">
                <a:solidFill>
                  <a:schemeClr val="bg1"/>
                </a:solidFill>
                <a:latin typeface="Raleway" pitchFamily="2" charset="0"/>
              </a:rPr>
              <a:t>Freemium Model for Restaurant Partner: </a:t>
            </a:r>
            <a:r>
              <a:rPr lang="en-US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For restaurants, Zomato operates on a freemium model, offering basic listings for free while charging for additional promotional and analytics services.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1572A7-F763-E00F-F29E-A1DD30CC7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186" y="4342089"/>
            <a:ext cx="847390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Competitive Pricing: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Offers competitive prices to attract a wide range of customers, and aims at providing affordable products to its customers without compromising the quality.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Premium Pricing: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Some high-end products are priced higher to reflect their quality and brand value.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Discounts and Offers: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Regular promotions, discounts, coupons and loyalty programs to encourage customers to spend more time with the business.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FFCBB-691E-C9BF-A7E9-67C7CC3B5F0F}"/>
              </a:ext>
            </a:extLst>
          </p:cNvPr>
          <p:cNvSpPr txBox="1"/>
          <p:nvPr/>
        </p:nvSpPr>
        <p:spPr>
          <a:xfrm>
            <a:off x="17119" y="6438123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rdsdigital.in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5CBDC-2988-5ADC-7CB2-A3694F93CAC8}"/>
              </a:ext>
            </a:extLst>
          </p:cNvPr>
          <p:cNvSpPr txBox="1"/>
          <p:nvPr/>
        </p:nvSpPr>
        <p:spPr>
          <a:xfrm>
            <a:off x="18361" y="1104124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marketing91.com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5B99B8-0E00-AE40-97B0-2E7D65FFC438}"/>
              </a:ext>
            </a:extLst>
          </p:cNvPr>
          <p:cNvCxnSpPr>
            <a:cxnSpLocks/>
          </p:cNvCxnSpPr>
          <p:nvPr/>
        </p:nvCxnSpPr>
        <p:spPr>
          <a:xfrm flipH="1">
            <a:off x="5741043" y="3966224"/>
            <a:ext cx="630727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356ED0-1D83-EB20-CDE0-F109E16807F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9113" y="3962428"/>
            <a:ext cx="35720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7457717-F575-B255-5D9D-449E35A93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95" y="1519756"/>
            <a:ext cx="3150998" cy="24412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DAA3B6-E56D-4351-70F1-0BD1EBB76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48" y="3964518"/>
            <a:ext cx="3161754" cy="2419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0266C8-65A4-9F11-4ABC-6EF71C567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1131" y="3680368"/>
            <a:ext cx="1789066" cy="5641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D96D5A-7902-ABC7-5078-8CE0E859E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21" y="2946342"/>
            <a:ext cx="2612250" cy="6122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D27CB1-B965-85BE-55F5-FA8A534BE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99" y="4325768"/>
            <a:ext cx="2271948" cy="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7BFCA-33E0-47C5-33DB-4857F4AF8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455A007-CF60-9334-C82B-D6C9F9460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A2156-E82A-4CE9-B577-4BBB90B3D964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7P’s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D271A9F-DE0E-26DF-327B-2379E9DF8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33" y="1429250"/>
            <a:ext cx="84751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Zomato operates primarily through its </a:t>
            </a: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mobile app and website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, making it accessible anywhere with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Global Presence: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Available in multiple countries, catering to a diverse audience.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Local Partnerships: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Collaborates with local restaurants to offer a wide range of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Technology Use for Smooth Service: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 The platform utilizes advanced technology like </a:t>
            </a: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AI and data analytics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to optimize delivery routes, streamline order processing, and improve customer satisfaction and service speed across various locations.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E0D65-B8DB-589F-488D-D6B6F8CD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456" y="1504438"/>
            <a:ext cx="3169422" cy="245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AA8C6-28CD-39A1-3A9C-7A05370F0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332" y="3956893"/>
            <a:ext cx="3180240" cy="243385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4F82485F-3AD4-D656-B820-B24968F25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34" y="4479000"/>
            <a:ext cx="838441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Online Store: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The primary platform where customers can shop from the comfort of their homes.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Physical Stores: Over 174 stores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across India, providing a tactile shopping experience.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Partnerships: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Collaborations with other retailers and brands to expand its reach.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72097-17D0-83D9-3C6E-FA93CB57BA90}"/>
              </a:ext>
            </a:extLst>
          </p:cNvPr>
          <p:cNvSpPr txBox="1"/>
          <p:nvPr/>
        </p:nvSpPr>
        <p:spPr>
          <a:xfrm>
            <a:off x="10151719" y="6438123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rdsdigital.in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CAB6E-27A3-D24D-F93C-6A8686F4FB75}"/>
              </a:ext>
            </a:extLst>
          </p:cNvPr>
          <p:cNvSpPr txBox="1"/>
          <p:nvPr/>
        </p:nvSpPr>
        <p:spPr>
          <a:xfrm>
            <a:off x="9604321" y="1104124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marketing91.com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BD67E9-F070-E564-3EC4-78E81A06AEDD}"/>
              </a:ext>
            </a:extLst>
          </p:cNvPr>
          <p:cNvCxnSpPr>
            <a:cxnSpLocks/>
          </p:cNvCxnSpPr>
          <p:nvPr/>
        </p:nvCxnSpPr>
        <p:spPr>
          <a:xfrm flipH="1">
            <a:off x="224636" y="3966224"/>
            <a:ext cx="59907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D622FE-A77D-790E-4EDB-B16D636DEFBB}"/>
              </a:ext>
            </a:extLst>
          </p:cNvPr>
          <p:cNvCxnSpPr>
            <a:cxnSpLocks/>
          </p:cNvCxnSpPr>
          <p:nvPr/>
        </p:nvCxnSpPr>
        <p:spPr>
          <a:xfrm flipH="1">
            <a:off x="8590394" y="3970048"/>
            <a:ext cx="35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97562F6-78C5-0135-8278-016410176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566" y="3669634"/>
            <a:ext cx="2014528" cy="5925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67031B-3851-348B-F408-33DDBDFEA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776" y="2986982"/>
            <a:ext cx="2612250" cy="612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0C45A6-DC82-5FCF-F67E-48E31F160F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8754" y="4366408"/>
            <a:ext cx="2271948" cy="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9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C54E4-2436-4D45-4538-92AD9767D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4526250-363C-3CD4-14C4-18C0040D9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B4BCD1-1B0B-72E9-9A96-8D064234E816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7P’s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F1C0B6A-549A-4D00-026B-220A1293C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586" y="1367099"/>
            <a:ext cx="847518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Digital Marketing: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Active on social media platforms, Google Ads, and other online advertisements, and email marketing.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Influencer Collaboration: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Collaborates with food bloggers and influencers to reach a larger audience.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dirty="0">
                <a:solidFill>
                  <a:schemeClr val="bg1"/>
                </a:solidFill>
                <a:latin typeface="Raleway" pitchFamily="2" charset="0"/>
              </a:rPr>
              <a:t>Content Marketing: </a:t>
            </a:r>
            <a:r>
              <a:rPr lang="en-US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Zomato uses a unique content marketing strategy, utilizing images to engage audiences and deliver fresh, entertaining messages in a unique way.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Promotions and Discounts: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Regularly offers deals, discounts, and cashback to attract and retain customers.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7E9C0B0-D5F4-5D5E-AED9-2E3118A03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866" y="4329550"/>
            <a:ext cx="84739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Digital Marketing: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aleway" pitchFamily="2" charset="0"/>
              </a:rPr>
              <a:t>Active on social media platforms, influencer collaborations, and online advertisements</a:t>
            </a:r>
            <a:r>
              <a:rPr lang="en-US" altLang="en-US" sz="1600" b="1" dirty="0">
                <a:solidFill>
                  <a:srgbClr val="FFC000"/>
                </a:solidFill>
                <a:latin typeface="Raleway" pitchFamily="2" charset="0"/>
              </a:rPr>
              <a:t>, and email marketing.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aleway" pitchFamily="2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Influencer Collaboration: 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Collaborations with beauty influencers, makeup artists, and celebrities amplify brand visibility.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Content Marketing: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aleway" pitchFamily="2" charset="0"/>
              </a:rPr>
              <a:t>It creates useful and entertaining materials – texts and videos, blogs, guides, and reviews to enlighten and motivate the clients.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Events and Launches: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aleway" pitchFamily="2" charset="0"/>
              </a:rPr>
              <a:t>Organizes events and product launches to create buzz and engage with customers.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Customer Service: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Raleway" pitchFamily="2" charset="0"/>
              </a:rPr>
              <a:t>Exceptional customer service to build trust and loyalty.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F8D53-EAD9-99B2-C681-3570A70C205E}"/>
              </a:ext>
            </a:extLst>
          </p:cNvPr>
          <p:cNvSpPr txBox="1"/>
          <p:nvPr/>
        </p:nvSpPr>
        <p:spPr>
          <a:xfrm>
            <a:off x="17119" y="6438123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rdsdigital.in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E9EBE-9601-B1E9-E1F1-ABB217B7F693}"/>
              </a:ext>
            </a:extLst>
          </p:cNvPr>
          <p:cNvSpPr txBox="1"/>
          <p:nvPr/>
        </p:nvSpPr>
        <p:spPr>
          <a:xfrm>
            <a:off x="18361" y="1104124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marketing91.com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10313D-5446-2D69-27BA-D35FDDC8B3BC}"/>
              </a:ext>
            </a:extLst>
          </p:cNvPr>
          <p:cNvCxnSpPr>
            <a:cxnSpLocks/>
          </p:cNvCxnSpPr>
          <p:nvPr/>
        </p:nvCxnSpPr>
        <p:spPr>
          <a:xfrm flipH="1">
            <a:off x="7254240" y="3966224"/>
            <a:ext cx="47940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D1F977-9DEE-78CB-21C8-3FFCA66F2048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9113" y="3962428"/>
            <a:ext cx="3598647" cy="10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54DB6A7-A075-2A79-839F-39CAE01F8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70" y="1519756"/>
            <a:ext cx="3150998" cy="24412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715A29-A461-5681-EBC6-993933CFB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523" y="3964518"/>
            <a:ext cx="3161754" cy="2419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DEF03D-32A8-522D-D0C8-83D43D6B0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7760" y="3679420"/>
            <a:ext cx="3275110" cy="58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1BB17-4008-DA55-134B-26D736729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76" y="2946342"/>
            <a:ext cx="2612250" cy="612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356D2-32F9-2938-0B8A-DEE061928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4" y="4325768"/>
            <a:ext cx="2271948" cy="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9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CA0FC-7430-BF6C-4DA5-3D0CA6835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7CFDBB-3B5A-7FBE-DD03-C9D585AB9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CFF12E-1C70-C5A2-554A-64D9857C9EC2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7P’s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B7374C7-BADA-94D9-4663-B13ADFDA8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8" y="1883816"/>
            <a:ext cx="806426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Zomato has a team of </a:t>
            </a: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over 5,000 people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, and more than </a:t>
            </a: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350,000 delivery partners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. As of November 2024, Zomato has </a:t>
            </a: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6,778 employees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Customer Support: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Provides excellent customer service to build trust and loyalty.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Employee Training: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Ensures employees are well-trained to handle customer queries and issues effectively.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00F99-ED75-5F9A-814A-075ABAD0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456" y="1504438"/>
            <a:ext cx="3169422" cy="245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2659B-4993-3A48-1128-D4DA61889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332" y="3956893"/>
            <a:ext cx="3180240" cy="243385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116BE6F-C410-8D20-1500-0A24702C1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79" y="4536867"/>
            <a:ext cx="806426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CBF34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Nykaa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CBF34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 has a team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over 5000 people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CBF34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Customer Support: </a:t>
            </a:r>
            <a:r>
              <a:rPr lang="en-US" sz="1600" b="1" dirty="0" err="1">
                <a:solidFill>
                  <a:srgbClr val="FCBF34"/>
                </a:solidFill>
                <a:latin typeface="Raleway" pitchFamily="2" charset="0"/>
              </a:rPr>
              <a:t>Nykaa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 provides live chat, email support, and a robust FAQ section for customer queries.</a:t>
            </a:r>
            <a:endParaRPr lang="en-US" sz="1600" dirty="0">
              <a:solidFill>
                <a:srgbClr val="FCBF34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Employee Training: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CBF34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Ensures employees are well-trained to handle customer queries and issues effectively.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CBF34"/>
              </a:solidFill>
              <a:effectLst/>
              <a:uLnTx/>
              <a:uFillTx/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1B068-322A-537E-1FCA-A81BD21E795B}"/>
              </a:ext>
            </a:extLst>
          </p:cNvPr>
          <p:cNvSpPr txBox="1"/>
          <p:nvPr/>
        </p:nvSpPr>
        <p:spPr>
          <a:xfrm>
            <a:off x="8612291" y="6438123"/>
            <a:ext cx="356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rdsdigital.in,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nykaa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80E1D-7869-4D51-2925-01F7FCA304A4}"/>
              </a:ext>
            </a:extLst>
          </p:cNvPr>
          <p:cNvSpPr txBox="1"/>
          <p:nvPr/>
        </p:nvSpPr>
        <p:spPr>
          <a:xfrm>
            <a:off x="7937566" y="1104124"/>
            <a:ext cx="426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marketing91.com,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(Zomato)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8B4985-98AE-65FE-BC76-072DAB066AC6}"/>
              </a:ext>
            </a:extLst>
          </p:cNvPr>
          <p:cNvCxnSpPr>
            <a:cxnSpLocks/>
          </p:cNvCxnSpPr>
          <p:nvPr/>
        </p:nvCxnSpPr>
        <p:spPr>
          <a:xfrm flipH="1">
            <a:off x="224636" y="3966224"/>
            <a:ext cx="57494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F68F5-B213-0E97-A23B-A7721DC759DF}"/>
              </a:ext>
            </a:extLst>
          </p:cNvPr>
          <p:cNvCxnSpPr>
            <a:cxnSpLocks/>
          </p:cNvCxnSpPr>
          <p:nvPr/>
        </p:nvCxnSpPr>
        <p:spPr>
          <a:xfrm flipH="1">
            <a:off x="8590394" y="3970048"/>
            <a:ext cx="35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CE6DE9-95E2-15AA-AF1B-F8A2CA49B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30" y="3661095"/>
            <a:ext cx="2384740" cy="618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E12397-2E53-8710-ADE7-9A755074EE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776" y="2946342"/>
            <a:ext cx="2612250" cy="612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0B1B43-F64B-8F21-8A5B-4351E7070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8754" y="4325768"/>
            <a:ext cx="2271948" cy="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39915-C01F-1482-8597-8E8D0BCC7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9FF4F-ADA1-3C80-6A7B-B4CD3B6C3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AD4FD5-FE18-708A-5A87-88F1F21235EF}"/>
              </a:ext>
            </a:extLst>
          </p:cNvPr>
          <p:cNvSpPr/>
          <p:nvPr/>
        </p:nvSpPr>
        <p:spPr>
          <a:xfrm>
            <a:off x="597159" y="135913"/>
            <a:ext cx="1099146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E-COMMERCE </a:t>
            </a: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INDUSTRY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809DD-777C-34E5-1200-8C206F92A787}"/>
              </a:ext>
            </a:extLst>
          </p:cNvPr>
          <p:cNvSpPr txBox="1"/>
          <p:nvPr/>
        </p:nvSpPr>
        <p:spPr>
          <a:xfrm>
            <a:off x="620486" y="4617266"/>
            <a:ext cx="2883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Buying and selling of goods and services online</a:t>
            </a:r>
            <a:r>
              <a:rPr lang="en-US" dirty="0">
                <a:latin typeface="Raleway" pitchFamily="2" charset="0"/>
              </a:rPr>
              <a:t>. </a:t>
            </a:r>
          </a:p>
          <a:p>
            <a:endParaRPr lang="en-IN" dirty="0"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FFE4-6116-C611-3463-B75CA6A6E034}"/>
              </a:ext>
            </a:extLst>
          </p:cNvPr>
          <p:cNvSpPr txBox="1"/>
          <p:nvPr/>
        </p:nvSpPr>
        <p:spPr>
          <a:xfrm>
            <a:off x="4408710" y="1968262"/>
            <a:ext cx="3383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Include the sale of physical goods, digital products, and services</a:t>
            </a:r>
          </a:p>
          <a:p>
            <a:endParaRPr lang="en-IN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6516C-775F-C652-D015-B2A3EB901C4E}"/>
              </a:ext>
            </a:extLst>
          </p:cNvPr>
          <p:cNvSpPr txBox="1"/>
          <p:nvPr/>
        </p:nvSpPr>
        <p:spPr>
          <a:xfrm>
            <a:off x="8235823" y="4551949"/>
            <a:ext cx="367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Businesses don't need to have a physical location, unlike traditional retail stores</a:t>
            </a:r>
            <a:r>
              <a:rPr lang="en-US" dirty="0">
                <a:latin typeface="Raleway" pitchFamily="2" charset="0"/>
              </a:rPr>
              <a:t>.</a:t>
            </a:r>
          </a:p>
          <a:p>
            <a:endParaRPr lang="en-IN" dirty="0">
              <a:latin typeface="Raleway" pitchFamily="2" charset="0"/>
            </a:endParaRPr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FA521824-A379-2E36-B673-ECE2400A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33" y="1579378"/>
            <a:ext cx="3429000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96D5-3470-8AD4-4A22-D99D229BE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468" y="1556051"/>
            <a:ext cx="3428999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2C09CE-EA6E-4948-48BE-03DE7C007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097" y="4003956"/>
            <a:ext cx="3428999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1F44C-7022-4148-DB21-9EEC92FC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810E99-3712-BEAC-7150-BA3B57D3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0FBFEF-0225-FEDC-B035-490A1121C36D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7P’s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552DB97-B857-A65C-65B0-75BCBFF90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8906" y="1805882"/>
            <a:ext cx="847518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Order Management: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Efficient order processing and delivery system.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Feedback System: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Allows users to provide feedback on their dining experiences.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Technology Integration: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Uses advanced technology for seamless operations and user experience.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Seamless Checkout: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Multiple payment options, from COD (Cash on Delivery) to UPI, credit cards, and wallets, make it convenient for customers.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CF24F0B-C582-D889-F86B-2086F4A17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186" y="4617858"/>
            <a:ext cx="847390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User-Friendly Platform: </a:t>
            </a:r>
            <a:r>
              <a:rPr lang="en-US" sz="1600" b="1" dirty="0">
                <a:solidFill>
                  <a:srgbClr val="FFC000"/>
                </a:solidFill>
                <a:latin typeface="Raleway" pitchFamily="2" charset="0"/>
              </a:rPr>
              <a:t>The </a:t>
            </a:r>
            <a:r>
              <a:rPr lang="en-US" sz="1600" b="1" dirty="0" err="1">
                <a:solidFill>
                  <a:srgbClr val="FFC000"/>
                </a:solidFill>
                <a:latin typeface="Raleway" pitchFamily="2" charset="0"/>
              </a:rPr>
              <a:t>Nykaa</a:t>
            </a:r>
            <a:r>
              <a:rPr lang="en-US" sz="1600" b="1" dirty="0">
                <a:solidFill>
                  <a:srgbClr val="FFC000"/>
                </a:solidFill>
                <a:latin typeface="Raleway" pitchFamily="2" charset="0"/>
              </a:rPr>
              <a:t> app and website are easy to navigate, enabling smooth product searches, recommendations, and transactions.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Technology Integration: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Uses advanced </a:t>
            </a:r>
            <a:r>
              <a:rPr lang="en-US" sz="1600" b="1" dirty="0">
                <a:solidFill>
                  <a:srgbClr val="FFC000"/>
                </a:solidFill>
                <a:latin typeface="Raleway" pitchFamily="2" charset="0"/>
              </a:rPr>
              <a:t>AI-driven recommendations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technology for seamless operations and user experience.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Seamless Checkout: </a:t>
            </a:r>
            <a:r>
              <a:rPr lang="en-US" sz="1600" b="1" dirty="0">
                <a:solidFill>
                  <a:srgbClr val="FFC000"/>
                </a:solidFill>
                <a:latin typeface="Raleway" pitchFamily="2" charset="0"/>
              </a:rPr>
              <a:t>Multiple payment options, from COD (Cash on Delivery) to UPI, credit cards, and wallets, make it convenient for customers.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54D2CC-A023-8C53-ECDC-7E1944839C78}"/>
              </a:ext>
            </a:extLst>
          </p:cNvPr>
          <p:cNvCxnSpPr>
            <a:cxnSpLocks/>
          </p:cNvCxnSpPr>
          <p:nvPr/>
        </p:nvCxnSpPr>
        <p:spPr>
          <a:xfrm flipH="1">
            <a:off x="6461760" y="3966224"/>
            <a:ext cx="558655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898B78-D0C4-A38B-732A-69DC58CD192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113" y="3962428"/>
            <a:ext cx="3594095" cy="97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30810F2-178E-316D-98D9-E5E5E7D0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10" y="1519756"/>
            <a:ext cx="3150998" cy="24412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1E24DB-E253-3D06-8502-BC3A707E9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63" y="3964518"/>
            <a:ext cx="3161754" cy="2419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304B-1207-A69B-2DBC-2868C8B22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3208" y="3686238"/>
            <a:ext cx="2491848" cy="57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C84A1-C6B8-A23B-A249-9470C48B6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16" y="2946342"/>
            <a:ext cx="2612250" cy="612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D49362-6AF1-1E43-10D6-680F34BE15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794" y="4325768"/>
            <a:ext cx="2271948" cy="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67A81-12A0-24B8-F7F4-62FF61D5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37E60F-3E13-64F8-820E-2DE032728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A22768-D74C-031A-8602-4FC8DCB86CEC}"/>
              </a:ext>
            </a:extLst>
          </p:cNvPr>
          <p:cNvSpPr/>
          <p:nvPr/>
        </p:nvSpPr>
        <p:spPr>
          <a:xfrm>
            <a:off x="2125208" y="135908"/>
            <a:ext cx="794159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7P’s OF MARKETING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3ADAB2E-84DF-D441-1DC7-577049406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8" y="1883817"/>
            <a:ext cx="806426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Branding: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 Consistent branding across all platforms and marketing materials.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User Experience: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 user-friendly app and website interface.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Packaging: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Quality packaging for food delivery to maintain freshness and presentation.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Invoices: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Email and SMS notifications on order confirmation, shipping, and delivery.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DE28F-B21B-B04A-B6C9-2351B1B1C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456" y="1504438"/>
            <a:ext cx="3169422" cy="245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99C3C-7F9E-CED0-1B8F-01937F138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332" y="3956893"/>
            <a:ext cx="3180240" cy="243385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8F01FF6-1F44-4B6A-8D9D-297F07C8B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79" y="4275922"/>
            <a:ext cx="806426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User Experience: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CBF34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A user-friendly app and website interface.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Nykaa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 has stores in three formats:</a:t>
            </a:r>
            <a:endParaRPr lang="en-US" altLang="en-US" sz="1600" b="1" dirty="0">
              <a:solidFill>
                <a:srgbClr val="FCBF34"/>
              </a:solidFill>
              <a:latin typeface="Raleway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Nykaa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 On Trend: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On Trend products are limited to trending and fashionable brands.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 err="1">
                <a:solidFill>
                  <a:schemeClr val="bg1"/>
                </a:solidFill>
                <a:latin typeface="Raleway" pitchFamily="2" charset="0"/>
              </a:rPr>
              <a:t>Nykaa</a:t>
            </a:r>
            <a:r>
              <a:rPr lang="en-US" altLang="en-US" sz="1600" b="1" dirty="0">
                <a:solidFill>
                  <a:schemeClr val="bg1"/>
                </a:solidFill>
                <a:latin typeface="Raleway" pitchFamily="2" charset="0"/>
              </a:rPr>
              <a:t> Luxe: </a:t>
            </a:r>
            <a:r>
              <a:rPr lang="en-US" altLang="en-US" sz="1600" b="1" dirty="0">
                <a:solidFill>
                  <a:srgbClr val="FCBF34"/>
                </a:solidFill>
                <a:latin typeface="Raleway" pitchFamily="2" charset="0"/>
              </a:rPr>
              <a:t>Luxe stores feature more premium and luxury brands such as Estee Lauder, Dior, Huda Beauty, and M.A.C Cosmetics among others.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Nykaa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 Kiosk: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CBF34"/>
                </a:solidFill>
                <a:effectLst/>
                <a:latin typeface="Raleway" pitchFamily="2" charset="0"/>
              </a:rPr>
              <a:t>This is a new brick-and-mortar retail format.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Raleway" pitchFamily="2" charset="0"/>
              </a:rPr>
              <a:t>Receipts &amp; Invoices: </a:t>
            </a:r>
            <a:r>
              <a:rPr lang="en-US" sz="1600" b="1" dirty="0">
                <a:solidFill>
                  <a:srgbClr val="FCBF34"/>
                </a:solidFill>
                <a:latin typeface="Raleway" pitchFamily="2" charset="0"/>
              </a:rPr>
              <a:t>Email and SMS notifications on order confirmation, shipping, and delivery.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CBF34"/>
              </a:solidFill>
              <a:effectLst/>
              <a:uLnTx/>
              <a:uFillTx/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4471B-E5E5-74C7-1056-BF1CA7EA1555}"/>
              </a:ext>
            </a:extLst>
          </p:cNvPr>
          <p:cNvSpPr txBox="1"/>
          <p:nvPr/>
        </p:nvSpPr>
        <p:spPr>
          <a:xfrm>
            <a:off x="10383217" y="6438123"/>
            <a:ext cx="180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buildd.co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A914F3-8D99-94B0-9747-F13D33FB9261}"/>
              </a:ext>
            </a:extLst>
          </p:cNvPr>
          <p:cNvCxnSpPr>
            <a:cxnSpLocks/>
          </p:cNvCxnSpPr>
          <p:nvPr/>
        </p:nvCxnSpPr>
        <p:spPr>
          <a:xfrm flipH="1">
            <a:off x="224636" y="3966224"/>
            <a:ext cx="29986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D813C1-8045-D852-8CD4-CEAC8BB9D93E}"/>
              </a:ext>
            </a:extLst>
          </p:cNvPr>
          <p:cNvCxnSpPr>
            <a:cxnSpLocks/>
          </p:cNvCxnSpPr>
          <p:nvPr/>
        </p:nvCxnSpPr>
        <p:spPr>
          <a:xfrm flipH="1">
            <a:off x="8590394" y="3970048"/>
            <a:ext cx="35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F0B1A1D-AB29-585C-CECE-72E8D498E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544" y="3658555"/>
            <a:ext cx="5173376" cy="623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935A29-8DED-E6F5-D6A1-ECAC4C9C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776" y="2946342"/>
            <a:ext cx="2612250" cy="6122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A29ACC-D2C2-D795-0C5C-06C8E2ADC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8754" y="4325768"/>
            <a:ext cx="2271948" cy="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8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1514522"/>
            <a:ext cx="629671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FINANCIAL PERFORMANCE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55E42-42E3-6AC1-16CA-C9802819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97" y="3439449"/>
            <a:ext cx="2562806" cy="25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158B0-3530-96C0-ACF6-A5CFC5A20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787500" y="129308"/>
            <a:ext cx="1061701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FINANCIAL PERFORMANCE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395F9-8AA2-47AF-94C2-F422CC14A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145634"/>
              </p:ext>
            </p:extLst>
          </p:nvPr>
        </p:nvGraphicFramePr>
        <p:xfrm>
          <a:off x="1937656" y="1352939"/>
          <a:ext cx="8316688" cy="5001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F847A0-6AF0-474B-F08B-0F42D7496E32}"/>
              </a:ext>
            </a:extLst>
          </p:cNvPr>
          <p:cNvSpPr txBox="1"/>
          <p:nvPr/>
        </p:nvSpPr>
        <p:spPr>
          <a:xfrm>
            <a:off x="8873422" y="643812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Company Annual Report</a:t>
            </a: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C249D-50AC-3057-09E3-B2476769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ACE6D-3CF3-EB22-19E9-43C26C19D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F21C34-7E4C-C66D-1134-5D8535AF825F}"/>
              </a:ext>
            </a:extLst>
          </p:cNvPr>
          <p:cNvSpPr/>
          <p:nvPr/>
        </p:nvSpPr>
        <p:spPr>
          <a:xfrm>
            <a:off x="787500" y="129308"/>
            <a:ext cx="1061701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FINANCIAL PERFORMANCE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4ED77B0-96BD-453A-BA4D-A15513155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092139"/>
              </p:ext>
            </p:extLst>
          </p:nvPr>
        </p:nvGraphicFramePr>
        <p:xfrm>
          <a:off x="1946987" y="1311452"/>
          <a:ext cx="8298026" cy="5137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E69170-E4AC-A2CB-BCC0-F8F96E11425A}"/>
              </a:ext>
            </a:extLst>
          </p:cNvPr>
          <p:cNvSpPr txBox="1"/>
          <p:nvPr/>
        </p:nvSpPr>
        <p:spPr>
          <a:xfrm>
            <a:off x="8873422" y="643812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Company Annual Report</a:t>
            </a:r>
          </a:p>
        </p:txBody>
      </p:sp>
    </p:spTree>
    <p:extLst>
      <p:ext uri="{BB962C8B-B14F-4D97-AF65-F5344CB8AC3E}">
        <p14:creationId xmlns:p14="http://schemas.microsoft.com/office/powerpoint/2010/main" val="56437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CB006-9655-4CC9-4BDC-066FCFE7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6687E4-8E4E-82A0-EB6F-F4C10B6CB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6C1FD5-4B08-E4A1-D7C0-18DA5264416C}"/>
              </a:ext>
            </a:extLst>
          </p:cNvPr>
          <p:cNvSpPr/>
          <p:nvPr/>
        </p:nvSpPr>
        <p:spPr>
          <a:xfrm>
            <a:off x="787500" y="129308"/>
            <a:ext cx="1061701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FINANCIAL PERFORMANCE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1206FD8-250D-45D4-902C-85FB1F34E4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293413"/>
              </p:ext>
            </p:extLst>
          </p:nvPr>
        </p:nvGraphicFramePr>
        <p:xfrm>
          <a:off x="1881673" y="1297436"/>
          <a:ext cx="8428654" cy="5141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B5C68C-946F-FBB4-C09E-EA148FD3F85B}"/>
              </a:ext>
            </a:extLst>
          </p:cNvPr>
          <p:cNvSpPr txBox="1"/>
          <p:nvPr/>
        </p:nvSpPr>
        <p:spPr>
          <a:xfrm>
            <a:off x="8873422" y="643812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Company Annual Report</a:t>
            </a:r>
          </a:p>
        </p:txBody>
      </p:sp>
    </p:spTree>
    <p:extLst>
      <p:ext uri="{BB962C8B-B14F-4D97-AF65-F5344CB8AC3E}">
        <p14:creationId xmlns:p14="http://schemas.microsoft.com/office/powerpoint/2010/main" val="1648886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0514F-1988-98CB-971C-0DCA8794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395D66-C883-CBA1-5697-A2159F748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EFF6A-38AE-1D0E-B502-767A8567616B}"/>
              </a:ext>
            </a:extLst>
          </p:cNvPr>
          <p:cNvSpPr/>
          <p:nvPr/>
        </p:nvSpPr>
        <p:spPr>
          <a:xfrm>
            <a:off x="787500" y="129308"/>
            <a:ext cx="1061701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FINANCIAL PERFORMANCE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AAFFB35-F270-4532-AE9F-B07D27D01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091622"/>
              </p:ext>
            </p:extLst>
          </p:nvPr>
        </p:nvGraphicFramePr>
        <p:xfrm>
          <a:off x="1872342" y="1264581"/>
          <a:ext cx="8447316" cy="5153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AE9ED00-7440-1572-AF26-7837A17EC79B}"/>
              </a:ext>
            </a:extLst>
          </p:cNvPr>
          <p:cNvSpPr txBox="1"/>
          <p:nvPr/>
        </p:nvSpPr>
        <p:spPr>
          <a:xfrm>
            <a:off x="8873422" y="643812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Company Annual Report</a:t>
            </a:r>
          </a:p>
        </p:txBody>
      </p:sp>
    </p:spTree>
    <p:extLst>
      <p:ext uri="{BB962C8B-B14F-4D97-AF65-F5344CB8AC3E}">
        <p14:creationId xmlns:p14="http://schemas.microsoft.com/office/powerpoint/2010/main" val="117293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75C1F-9EDB-344B-368E-30F11825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9E387-3E23-FC26-5BF9-19C10DC19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721D8-6B20-D634-3CD9-3E616ED4D74E}"/>
              </a:ext>
            </a:extLst>
          </p:cNvPr>
          <p:cNvSpPr/>
          <p:nvPr/>
        </p:nvSpPr>
        <p:spPr>
          <a:xfrm>
            <a:off x="787500" y="129308"/>
            <a:ext cx="1061701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FINANCIAL PERFORMANCE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7C116F7-D538-4D52-A109-B60AE909C4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015695"/>
              </p:ext>
            </p:extLst>
          </p:nvPr>
        </p:nvGraphicFramePr>
        <p:xfrm>
          <a:off x="1918996" y="1362067"/>
          <a:ext cx="8354008" cy="501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5AF4C0-87EA-75BC-9F23-EFBF2811F285}"/>
              </a:ext>
            </a:extLst>
          </p:cNvPr>
          <p:cNvSpPr txBox="1"/>
          <p:nvPr/>
        </p:nvSpPr>
        <p:spPr>
          <a:xfrm>
            <a:off x="8873422" y="643812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Company Annual Report</a:t>
            </a:r>
          </a:p>
        </p:txBody>
      </p:sp>
    </p:spTree>
    <p:extLst>
      <p:ext uri="{BB962C8B-B14F-4D97-AF65-F5344CB8AC3E}">
        <p14:creationId xmlns:p14="http://schemas.microsoft.com/office/powerpoint/2010/main" val="210547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4CD1B-99A4-BAD8-2CC3-B9BA510B1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4971361-AC31-412A-6FAB-8766A975E8F8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3732E7-973B-EDE9-A4DC-0E7CFFFA6BAC}"/>
              </a:ext>
            </a:extLst>
          </p:cNvPr>
          <p:cNvSpPr/>
          <p:nvPr/>
        </p:nvSpPr>
        <p:spPr>
          <a:xfrm>
            <a:off x="4561840" y="3971920"/>
            <a:ext cx="312928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SWOT</a:t>
            </a:r>
            <a:endParaRPr kumimoji="0" lang="en-LT" sz="7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4C95E-9CD6-C4BD-D2D0-16B57024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01" y="1301120"/>
            <a:ext cx="2670798" cy="26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48932"/>
      </p:ext>
    </p:extLst>
  </p:cSld>
  <p:clrMapOvr>
    <a:masterClrMapping/>
  </p:clrMapOvr>
  <p:transition spd="slow"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E1422-2065-52D5-617E-4A1451679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A9D1-F41D-BCEC-AE13-258F3FE5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4A020EB-A157-4E9C-6116-C5D8DE5DB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980" y="1118243"/>
            <a:ext cx="9832040" cy="56400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077D357-2091-D40C-7C9D-273546167ED2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29109-6D63-5FB3-67E0-BF02BE902509}"/>
              </a:ext>
            </a:extLst>
          </p:cNvPr>
          <p:cNvSpPr/>
          <p:nvPr/>
        </p:nvSpPr>
        <p:spPr>
          <a:xfrm>
            <a:off x="4632960" y="141600"/>
            <a:ext cx="312928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SWOT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1F3613-35A7-FBE5-DF02-B293638E1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006" y="3342213"/>
            <a:ext cx="2964090" cy="69470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1405DB-CB1D-AA51-745A-32FFCBCA0812}"/>
              </a:ext>
            </a:extLst>
          </p:cNvPr>
          <p:cNvSpPr/>
          <p:nvPr/>
        </p:nvSpPr>
        <p:spPr>
          <a:xfrm>
            <a:off x="1615955" y="1978252"/>
            <a:ext cx="33380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World’s leading food delivery services site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Dynamic marketing strategies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Global presence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77545-CD14-470E-1B63-81878CD9BF36}"/>
              </a:ext>
            </a:extLst>
          </p:cNvPr>
          <p:cNvSpPr/>
          <p:nvPr/>
        </p:nvSpPr>
        <p:spPr>
          <a:xfrm>
            <a:off x="2072278" y="1206603"/>
            <a:ext cx="21577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Strengths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245954-C357-42E4-438A-84ED999C2CC4}"/>
              </a:ext>
            </a:extLst>
          </p:cNvPr>
          <p:cNvSpPr/>
          <p:nvPr/>
        </p:nvSpPr>
        <p:spPr>
          <a:xfrm>
            <a:off x="7410521" y="1218174"/>
            <a:ext cx="26251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Weaknesses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732BB5-31B0-A25A-A2BB-2184A70A864E}"/>
              </a:ext>
            </a:extLst>
          </p:cNvPr>
          <p:cNvSpPr/>
          <p:nvPr/>
        </p:nvSpPr>
        <p:spPr>
          <a:xfrm>
            <a:off x="7918521" y="4184765"/>
            <a:ext cx="16802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Threats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D402A8-8000-003E-50C8-5FB7A68FADF0}"/>
              </a:ext>
            </a:extLst>
          </p:cNvPr>
          <p:cNvSpPr/>
          <p:nvPr/>
        </p:nvSpPr>
        <p:spPr>
          <a:xfrm>
            <a:off x="1784780" y="4184765"/>
            <a:ext cx="29664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Opportunities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622E03-A078-945C-B2C4-F50A510490D1}"/>
              </a:ext>
            </a:extLst>
          </p:cNvPr>
          <p:cNvSpPr/>
          <p:nvPr/>
        </p:nvSpPr>
        <p:spPr>
          <a:xfrm>
            <a:off x="1731706" y="5038852"/>
            <a:ext cx="3338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Potential market growth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International Expansion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Technology and Innovation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034C7-3AE1-17BD-CEFD-54851694C5F1}"/>
              </a:ext>
            </a:extLst>
          </p:cNvPr>
          <p:cNvSpPr/>
          <p:nvPr/>
        </p:nvSpPr>
        <p:spPr>
          <a:xfrm>
            <a:off x="7270324" y="2004234"/>
            <a:ext cx="296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Operational Challenge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Management/ownership restructuring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F8F4E7-B291-B5F1-D9C5-C8BAC53A0BDD}"/>
              </a:ext>
            </a:extLst>
          </p:cNvPr>
          <p:cNvSpPr/>
          <p:nvPr/>
        </p:nvSpPr>
        <p:spPr>
          <a:xfrm>
            <a:off x="7258752" y="5030117"/>
            <a:ext cx="296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Client shrinking margins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Security breaches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Raleway" panose="020B0503030101060003" pitchFamily="34" charset="77"/>
              </a:rPr>
              <a:t>Regulatory Threats 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9FBBA2-12E7-924E-4BA7-41331C58AD0C}"/>
              </a:ext>
            </a:extLst>
          </p:cNvPr>
          <p:cNvSpPr txBox="1"/>
          <p:nvPr/>
        </p:nvSpPr>
        <p:spPr>
          <a:xfrm>
            <a:off x="9556331" y="6438123"/>
            <a:ext cx="26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bstrategyhub.com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9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4F2FD-BA48-07FC-5FEA-29B0B463A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5BE9C7-9AAF-C763-5EA8-D41020106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A7053B-0383-36CF-EF6D-44C4276F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199"/>
            <a:ext cx="9957318" cy="47213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India's E-commerce Industry: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7th largest e-commerce market globally in 2022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Contributed 6.22% to India's GDP in FY2021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Projected to contribute 2.5% by FY2030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</a:rPr>
              <a:t>India's e-commerce platforms achieved a significant milestone, hitting a GMV of US$ 60 billion in fiscal year 2023</a:t>
            </a:r>
            <a:endParaRPr lang="en-US" sz="1800" b="1" dirty="0">
              <a:solidFill>
                <a:schemeClr val="bg1"/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Global E-commerce Market: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Projected to reach $6.3 trillion in 2024 (8.76% increase from 2023)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Expected to grow at a CAGR of 1.26% between 2021 and 2025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22E4-2CCE-C338-521B-8DBD4A99C72E}"/>
              </a:ext>
            </a:extLst>
          </p:cNvPr>
          <p:cNvSpPr/>
          <p:nvPr/>
        </p:nvSpPr>
        <p:spPr>
          <a:xfrm>
            <a:off x="597159" y="135913"/>
            <a:ext cx="1099146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E-COMMERCE </a:t>
            </a: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INDUSTRY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14867-9768-E2D5-24E7-D29E6E7DA604}"/>
              </a:ext>
            </a:extLst>
          </p:cNvPr>
          <p:cNvSpPr txBox="1"/>
          <p:nvPr/>
        </p:nvSpPr>
        <p:spPr>
          <a:xfrm>
            <a:off x="9451916" y="6270169"/>
            <a:ext cx="264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Standard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1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9ED1F-BBB7-6647-80D2-0B7D8C69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CC24C3-2145-F554-667C-E2841170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8718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0030E6-5536-DAD2-702C-8EE074044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980" y="1118243"/>
            <a:ext cx="9832040" cy="56400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81BCD7-151C-E9AF-9265-3019AE0DED82}"/>
              </a:ext>
            </a:extLst>
          </p:cNvPr>
          <p:cNvSpPr/>
          <p:nvPr/>
        </p:nvSpPr>
        <p:spPr>
          <a:xfrm>
            <a:off x="1824299" y="1978252"/>
            <a:ext cx="33380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Innovation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latin typeface="Raleway" panose="020B0503030101060003" pitchFamily="34" charset="77"/>
              </a:rPr>
              <a:t>Affordability</a:t>
            </a:r>
            <a:endParaRPr kumimoji="0" lang="en-US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Property Rights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latin typeface="Raleway" panose="020B0503030101060003" pitchFamily="34" charset="77"/>
              </a:rPr>
              <a:t>Wide Range of Product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1C611-002F-6077-88D8-C9D83DF4A27D}"/>
              </a:ext>
            </a:extLst>
          </p:cNvPr>
          <p:cNvSpPr/>
          <p:nvPr/>
        </p:nvSpPr>
        <p:spPr>
          <a:xfrm>
            <a:off x="2072278" y="1206603"/>
            <a:ext cx="21577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Strengths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B8643-895C-F813-6571-C79CBE4EB153}"/>
              </a:ext>
            </a:extLst>
          </p:cNvPr>
          <p:cNvSpPr/>
          <p:nvPr/>
        </p:nvSpPr>
        <p:spPr>
          <a:xfrm>
            <a:off x="4632960" y="141600"/>
            <a:ext cx="312928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SWOT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3031D-D464-8953-42F1-3DA7CDD1DF52}"/>
              </a:ext>
            </a:extLst>
          </p:cNvPr>
          <p:cNvSpPr/>
          <p:nvPr/>
        </p:nvSpPr>
        <p:spPr>
          <a:xfrm>
            <a:off x="7410521" y="1218174"/>
            <a:ext cx="26251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Weaknesses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9A4F2-B184-4EF3-5740-A4BD29E4A2DB}"/>
              </a:ext>
            </a:extLst>
          </p:cNvPr>
          <p:cNvSpPr/>
          <p:nvPr/>
        </p:nvSpPr>
        <p:spPr>
          <a:xfrm>
            <a:off x="7918521" y="4184765"/>
            <a:ext cx="16802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Threats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AE5E2-D091-D7D7-3142-CE56F610624E}"/>
              </a:ext>
            </a:extLst>
          </p:cNvPr>
          <p:cNvSpPr/>
          <p:nvPr/>
        </p:nvSpPr>
        <p:spPr>
          <a:xfrm>
            <a:off x="1784780" y="4184765"/>
            <a:ext cx="29664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503030101060003" pitchFamily="34" charset="77"/>
              </a:rPr>
              <a:t>Opportunities</a:t>
            </a:r>
            <a:endParaRPr kumimoji="0" lang="en-LT" sz="30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 Black" panose="020B050303010106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83F92-7BD4-F6C8-A174-F49F5D7F3CED}"/>
              </a:ext>
            </a:extLst>
          </p:cNvPr>
          <p:cNvSpPr/>
          <p:nvPr/>
        </p:nvSpPr>
        <p:spPr>
          <a:xfrm>
            <a:off x="1824301" y="5038852"/>
            <a:ext cx="33380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New Technologies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latin typeface="Raleway" panose="020B0503030101060003" pitchFamily="34" charset="77"/>
              </a:rPr>
              <a:t>Following Trends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Matching Lifestyle of Customers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C9233-B682-5492-13F6-EEC3D645BE90}"/>
              </a:ext>
            </a:extLst>
          </p:cNvPr>
          <p:cNvSpPr/>
          <p:nvPr/>
        </p:nvSpPr>
        <p:spPr>
          <a:xfrm>
            <a:off x="7270324" y="2004234"/>
            <a:ext cx="296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R&amp;D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Decision-making Process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Poor Waste Management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9580A-6693-2977-0A1C-88363ACF9CCC}"/>
              </a:ext>
            </a:extLst>
          </p:cNvPr>
          <p:cNvSpPr/>
          <p:nvPr/>
        </p:nvSpPr>
        <p:spPr>
          <a:xfrm>
            <a:off x="7258752" y="5030117"/>
            <a:ext cx="296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Health Concern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latin typeface="Raleway" panose="020B0503030101060003" pitchFamily="34" charset="77"/>
              </a:rPr>
              <a:t>The Rise in Competitors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latin typeface="Raleway" panose="020B0503030101060003" pitchFamily="34" charset="77"/>
              </a:rPr>
              <a:t>Industry Regulation</a:t>
            </a:r>
            <a:endParaRPr kumimoji="0" lang="en-LT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267636-B35C-0A82-6FB3-5352B82BB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418" y="3124807"/>
            <a:ext cx="2737968" cy="1037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8701FB-7E5B-FB20-1A33-3323A9B79175}"/>
              </a:ext>
            </a:extLst>
          </p:cNvPr>
          <p:cNvSpPr txBox="1"/>
          <p:nvPr/>
        </p:nvSpPr>
        <p:spPr>
          <a:xfrm>
            <a:off x="10621207" y="6438123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iide.co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71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5F865D-93DF-2AC1-8C31-6235152C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40" t="7379" r="4337" b="4025"/>
          <a:stretch/>
        </p:blipFill>
        <p:spPr>
          <a:xfrm>
            <a:off x="92600" y="22860"/>
            <a:ext cx="12099400" cy="6719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32E97-3019-D367-831C-004EBB34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312" y="-21563"/>
            <a:ext cx="12192000" cy="656650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08EBAA-2DC6-C693-E929-48953698CF2E}"/>
              </a:ext>
            </a:extLst>
          </p:cNvPr>
          <p:cNvSpPr/>
          <p:nvPr/>
        </p:nvSpPr>
        <p:spPr>
          <a:xfrm>
            <a:off x="0" y="-21563"/>
            <a:ext cx="12192000" cy="690242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211432" y="4496394"/>
                </a:moveTo>
                <a:cubicBezTo>
                  <a:pt x="8213527" y="4543604"/>
                  <a:pt x="8216436" y="4582495"/>
                  <a:pt x="8220161" y="4613067"/>
                </a:cubicBezTo>
                <a:lnTo>
                  <a:pt x="8201583" y="4613067"/>
                </a:lnTo>
                <a:cubicBezTo>
                  <a:pt x="8203618" y="4589836"/>
                  <a:pt x="8206901" y="4550945"/>
                  <a:pt x="8211432" y="4496394"/>
                </a:cubicBezTo>
                <a:close/>
                <a:moveTo>
                  <a:pt x="5583892" y="4481168"/>
                </a:moveTo>
                <a:cubicBezTo>
                  <a:pt x="5589241" y="4481168"/>
                  <a:pt x="5593213" y="4482297"/>
                  <a:pt x="5595810" y="4484554"/>
                </a:cubicBezTo>
                <a:cubicBezTo>
                  <a:pt x="5598407" y="4486812"/>
                  <a:pt x="5599705" y="4492043"/>
                  <a:pt x="5599705" y="4500248"/>
                </a:cubicBezTo>
                <a:lnTo>
                  <a:pt x="5599705" y="4516486"/>
                </a:lnTo>
                <a:cubicBezTo>
                  <a:pt x="5599705" y="4528196"/>
                  <a:pt x="5598398" y="4534942"/>
                  <a:pt x="5595783" y="4536724"/>
                </a:cubicBezTo>
                <a:cubicBezTo>
                  <a:pt x="5593167" y="4538506"/>
                  <a:pt x="5589204" y="4539397"/>
                  <a:pt x="5583892" y="4539397"/>
                </a:cubicBezTo>
                <a:close/>
                <a:moveTo>
                  <a:pt x="5126693" y="4481168"/>
                </a:moveTo>
                <a:cubicBezTo>
                  <a:pt x="5133054" y="4481168"/>
                  <a:pt x="5137466" y="4482344"/>
                  <a:pt x="5139928" y="4484695"/>
                </a:cubicBezTo>
                <a:cubicBezTo>
                  <a:pt x="5142391" y="4487047"/>
                  <a:pt x="5143621" y="4492699"/>
                  <a:pt x="5143621" y="4501652"/>
                </a:cubicBezTo>
                <a:lnTo>
                  <a:pt x="5143621" y="4525854"/>
                </a:lnTo>
                <a:cubicBezTo>
                  <a:pt x="5143621" y="4535894"/>
                  <a:pt x="5142565" y="4542243"/>
                  <a:pt x="5140453" y="4544900"/>
                </a:cubicBezTo>
                <a:cubicBezTo>
                  <a:pt x="5138342" y="4547556"/>
                  <a:pt x="5134345" y="4548885"/>
                  <a:pt x="5128465" y="4548885"/>
                </a:cubicBezTo>
                <a:cubicBezTo>
                  <a:pt x="5126279" y="4548885"/>
                  <a:pt x="5125688" y="4548912"/>
                  <a:pt x="5126693" y="4548966"/>
                </a:cubicBezTo>
                <a:close/>
                <a:moveTo>
                  <a:pt x="4364692" y="4481168"/>
                </a:moveTo>
                <a:cubicBezTo>
                  <a:pt x="4370041" y="4481168"/>
                  <a:pt x="4374013" y="4482297"/>
                  <a:pt x="4376610" y="4484554"/>
                </a:cubicBezTo>
                <a:cubicBezTo>
                  <a:pt x="4379207" y="4486812"/>
                  <a:pt x="4380506" y="4492043"/>
                  <a:pt x="4380506" y="4500248"/>
                </a:cubicBezTo>
                <a:lnTo>
                  <a:pt x="4380506" y="4516486"/>
                </a:lnTo>
                <a:cubicBezTo>
                  <a:pt x="4380506" y="4528196"/>
                  <a:pt x="4379198" y="4534942"/>
                  <a:pt x="4376582" y="4536724"/>
                </a:cubicBezTo>
                <a:cubicBezTo>
                  <a:pt x="4373967" y="4538506"/>
                  <a:pt x="4370004" y="4539397"/>
                  <a:pt x="4364692" y="4539397"/>
                </a:cubicBezTo>
                <a:close/>
                <a:moveTo>
                  <a:pt x="9438305" y="4474285"/>
                </a:moveTo>
                <a:cubicBezTo>
                  <a:pt x="9441278" y="4474285"/>
                  <a:pt x="9443326" y="4475712"/>
                  <a:pt x="9444448" y="4478568"/>
                </a:cubicBezTo>
                <a:cubicBezTo>
                  <a:pt x="9445570" y="4481423"/>
                  <a:pt x="9446130" y="4489449"/>
                  <a:pt x="9446130" y="4502646"/>
                </a:cubicBezTo>
                <a:lnTo>
                  <a:pt x="9446130" y="4638260"/>
                </a:lnTo>
                <a:cubicBezTo>
                  <a:pt x="9446130" y="4655147"/>
                  <a:pt x="9445564" y="4665401"/>
                  <a:pt x="9444433" y="4669024"/>
                </a:cubicBezTo>
                <a:cubicBezTo>
                  <a:pt x="9443301" y="4672647"/>
                  <a:pt x="9441078" y="4674459"/>
                  <a:pt x="9437764" y="4674459"/>
                </a:cubicBezTo>
                <a:cubicBezTo>
                  <a:pt x="9434567" y="4674459"/>
                  <a:pt x="9432464" y="4672998"/>
                  <a:pt x="9431457" y="4670077"/>
                </a:cubicBezTo>
                <a:cubicBezTo>
                  <a:pt x="9430450" y="4667155"/>
                  <a:pt x="9429946" y="4657279"/>
                  <a:pt x="9429946" y="4640449"/>
                </a:cubicBezTo>
                <a:lnTo>
                  <a:pt x="9429946" y="4502646"/>
                </a:lnTo>
                <a:cubicBezTo>
                  <a:pt x="9429946" y="4488132"/>
                  <a:pt x="9430691" y="4479776"/>
                  <a:pt x="9432184" y="4477580"/>
                </a:cubicBezTo>
                <a:cubicBezTo>
                  <a:pt x="9433676" y="4475383"/>
                  <a:pt x="9435716" y="4474285"/>
                  <a:pt x="9438305" y="4474285"/>
                </a:cubicBezTo>
                <a:close/>
                <a:moveTo>
                  <a:pt x="3428031" y="4474285"/>
                </a:moveTo>
                <a:cubicBezTo>
                  <a:pt x="3431004" y="4474285"/>
                  <a:pt x="3433051" y="4475712"/>
                  <a:pt x="3434173" y="4478568"/>
                </a:cubicBezTo>
                <a:cubicBezTo>
                  <a:pt x="3435295" y="4481423"/>
                  <a:pt x="3435856" y="4489449"/>
                  <a:pt x="3435856" y="4502646"/>
                </a:cubicBezTo>
                <a:lnTo>
                  <a:pt x="3435856" y="4638260"/>
                </a:lnTo>
                <a:cubicBezTo>
                  <a:pt x="3435856" y="4655147"/>
                  <a:pt x="3435290" y="4665401"/>
                  <a:pt x="3434158" y="4669024"/>
                </a:cubicBezTo>
                <a:cubicBezTo>
                  <a:pt x="3433027" y="4672647"/>
                  <a:pt x="3430804" y="4674459"/>
                  <a:pt x="3427490" y="4674459"/>
                </a:cubicBezTo>
                <a:cubicBezTo>
                  <a:pt x="3424293" y="4674459"/>
                  <a:pt x="3422190" y="4672998"/>
                  <a:pt x="3421182" y="4670077"/>
                </a:cubicBezTo>
                <a:cubicBezTo>
                  <a:pt x="3420175" y="4667155"/>
                  <a:pt x="3419671" y="4657279"/>
                  <a:pt x="3419671" y="4640449"/>
                </a:cubicBezTo>
                <a:lnTo>
                  <a:pt x="3419671" y="4502646"/>
                </a:lnTo>
                <a:cubicBezTo>
                  <a:pt x="3419671" y="4488132"/>
                  <a:pt x="3420417" y="4479776"/>
                  <a:pt x="3421909" y="4477580"/>
                </a:cubicBezTo>
                <a:cubicBezTo>
                  <a:pt x="3423401" y="4475383"/>
                  <a:pt x="3425442" y="4474285"/>
                  <a:pt x="3428031" y="4474285"/>
                </a:cubicBezTo>
                <a:close/>
                <a:moveTo>
                  <a:pt x="2656506" y="4474285"/>
                </a:moveTo>
                <a:cubicBezTo>
                  <a:pt x="2659479" y="4474285"/>
                  <a:pt x="2661526" y="4475712"/>
                  <a:pt x="2662648" y="4478568"/>
                </a:cubicBezTo>
                <a:cubicBezTo>
                  <a:pt x="2663770" y="4481423"/>
                  <a:pt x="2664331" y="4489449"/>
                  <a:pt x="2664331" y="4502646"/>
                </a:cubicBezTo>
                <a:lnTo>
                  <a:pt x="2664331" y="4638260"/>
                </a:lnTo>
                <a:cubicBezTo>
                  <a:pt x="2664331" y="4655147"/>
                  <a:pt x="2663765" y="4665401"/>
                  <a:pt x="2662633" y="4669024"/>
                </a:cubicBezTo>
                <a:cubicBezTo>
                  <a:pt x="2661502" y="4672647"/>
                  <a:pt x="2659279" y="4674459"/>
                  <a:pt x="2655965" y="4674459"/>
                </a:cubicBezTo>
                <a:cubicBezTo>
                  <a:pt x="2652768" y="4674459"/>
                  <a:pt x="2650665" y="4672998"/>
                  <a:pt x="2649657" y="4670077"/>
                </a:cubicBezTo>
                <a:cubicBezTo>
                  <a:pt x="2648650" y="4667155"/>
                  <a:pt x="2648146" y="4657279"/>
                  <a:pt x="2648146" y="4640449"/>
                </a:cubicBezTo>
                <a:lnTo>
                  <a:pt x="2648146" y="4502646"/>
                </a:lnTo>
                <a:cubicBezTo>
                  <a:pt x="2648146" y="4488132"/>
                  <a:pt x="2648892" y="4479776"/>
                  <a:pt x="2650384" y="4477580"/>
                </a:cubicBezTo>
                <a:cubicBezTo>
                  <a:pt x="2651876" y="4475383"/>
                  <a:pt x="2653917" y="4474285"/>
                  <a:pt x="2656506" y="4474285"/>
                </a:cubicBezTo>
                <a:close/>
                <a:moveTo>
                  <a:pt x="9814257" y="4423125"/>
                </a:moveTo>
                <a:lnTo>
                  <a:pt x="9814257" y="4725804"/>
                </a:lnTo>
                <a:lnTo>
                  <a:pt x="9886066" y="4725804"/>
                </a:lnTo>
                <a:lnTo>
                  <a:pt x="9886066" y="4591589"/>
                </a:lnTo>
                <a:lnTo>
                  <a:pt x="9919332" y="4725804"/>
                </a:lnTo>
                <a:lnTo>
                  <a:pt x="9993409" y="4725804"/>
                </a:lnTo>
                <a:lnTo>
                  <a:pt x="9993409" y="4423125"/>
                </a:lnTo>
                <a:lnTo>
                  <a:pt x="9921599" y="4423125"/>
                </a:lnTo>
                <a:lnTo>
                  <a:pt x="9921599" y="4556065"/>
                </a:lnTo>
                <a:lnTo>
                  <a:pt x="9885162" y="4423125"/>
                </a:lnTo>
                <a:close/>
                <a:moveTo>
                  <a:pt x="8985582" y="4423125"/>
                </a:moveTo>
                <a:lnTo>
                  <a:pt x="8985582" y="4725804"/>
                </a:lnTo>
                <a:lnTo>
                  <a:pt x="9070042" y="4725804"/>
                </a:lnTo>
                <a:lnTo>
                  <a:pt x="9070042" y="4423125"/>
                </a:lnTo>
                <a:close/>
                <a:moveTo>
                  <a:pt x="8543934" y="4423125"/>
                </a:moveTo>
                <a:lnTo>
                  <a:pt x="8543934" y="4489726"/>
                </a:lnTo>
                <a:lnTo>
                  <a:pt x="8589327" y="4489726"/>
                </a:lnTo>
                <a:lnTo>
                  <a:pt x="8589327" y="4725804"/>
                </a:lnTo>
                <a:lnTo>
                  <a:pt x="8673787" y="4725804"/>
                </a:lnTo>
                <a:lnTo>
                  <a:pt x="8673787" y="4489726"/>
                </a:lnTo>
                <a:lnTo>
                  <a:pt x="8719366" y="4489726"/>
                </a:lnTo>
                <a:lnTo>
                  <a:pt x="8719366" y="4423125"/>
                </a:lnTo>
                <a:close/>
                <a:moveTo>
                  <a:pt x="8150389" y="4423125"/>
                </a:moveTo>
                <a:lnTo>
                  <a:pt x="8110845" y="4725804"/>
                </a:lnTo>
                <a:lnTo>
                  <a:pt x="8197520" y="4725804"/>
                </a:lnTo>
                <a:lnTo>
                  <a:pt x="8201952" y="4672784"/>
                </a:lnTo>
                <a:lnTo>
                  <a:pt x="8222570" y="4672784"/>
                </a:lnTo>
                <a:lnTo>
                  <a:pt x="8226686" y="4725804"/>
                </a:lnTo>
                <a:lnTo>
                  <a:pt x="8312507" y="4725804"/>
                </a:lnTo>
                <a:lnTo>
                  <a:pt x="8268018" y="4423125"/>
                </a:lnTo>
                <a:close/>
                <a:moveTo>
                  <a:pt x="7696209" y="4423125"/>
                </a:moveTo>
                <a:lnTo>
                  <a:pt x="7696209" y="4489726"/>
                </a:lnTo>
                <a:lnTo>
                  <a:pt x="7741602" y="4489726"/>
                </a:lnTo>
                <a:lnTo>
                  <a:pt x="7741602" y="4725804"/>
                </a:lnTo>
                <a:lnTo>
                  <a:pt x="7826062" y="4725804"/>
                </a:lnTo>
                <a:lnTo>
                  <a:pt x="7826062" y="4489726"/>
                </a:lnTo>
                <a:lnTo>
                  <a:pt x="7871641" y="4489726"/>
                </a:lnTo>
                <a:lnTo>
                  <a:pt x="7871641" y="4423125"/>
                </a:lnTo>
                <a:close/>
                <a:moveTo>
                  <a:pt x="7252032" y="4423125"/>
                </a:moveTo>
                <a:lnTo>
                  <a:pt x="7252032" y="4725804"/>
                </a:lnTo>
                <a:lnTo>
                  <a:pt x="7323842" y="4725804"/>
                </a:lnTo>
                <a:lnTo>
                  <a:pt x="7323842" y="4591589"/>
                </a:lnTo>
                <a:lnTo>
                  <a:pt x="7357107" y="4725804"/>
                </a:lnTo>
                <a:lnTo>
                  <a:pt x="7431184" y="4725804"/>
                </a:lnTo>
                <a:lnTo>
                  <a:pt x="7431184" y="4423125"/>
                </a:lnTo>
                <a:lnTo>
                  <a:pt x="7359374" y="4423125"/>
                </a:lnTo>
                <a:lnTo>
                  <a:pt x="7359374" y="4556065"/>
                </a:lnTo>
                <a:lnTo>
                  <a:pt x="7322938" y="4423125"/>
                </a:lnTo>
                <a:close/>
                <a:moveTo>
                  <a:pt x="6842457" y="4423125"/>
                </a:moveTo>
                <a:lnTo>
                  <a:pt x="6842457" y="4725804"/>
                </a:lnTo>
                <a:lnTo>
                  <a:pt x="6983286" y="4725804"/>
                </a:lnTo>
                <a:lnTo>
                  <a:pt x="6983286" y="4659204"/>
                </a:lnTo>
                <a:lnTo>
                  <a:pt x="6926917" y="4659204"/>
                </a:lnTo>
                <a:lnTo>
                  <a:pt x="6926917" y="4601905"/>
                </a:lnTo>
                <a:lnTo>
                  <a:pt x="6974914" y="4601905"/>
                </a:lnTo>
                <a:lnTo>
                  <a:pt x="6974914" y="4538281"/>
                </a:lnTo>
                <a:lnTo>
                  <a:pt x="6926917" y="4538281"/>
                </a:lnTo>
                <a:lnTo>
                  <a:pt x="6926917" y="4489726"/>
                </a:lnTo>
                <a:lnTo>
                  <a:pt x="6978263" y="4489726"/>
                </a:lnTo>
                <a:lnTo>
                  <a:pt x="6978263" y="4423125"/>
                </a:lnTo>
                <a:close/>
                <a:moveTo>
                  <a:pt x="5966157" y="4423125"/>
                </a:moveTo>
                <a:lnTo>
                  <a:pt x="5966157" y="4725804"/>
                </a:lnTo>
                <a:lnTo>
                  <a:pt x="6106986" y="4725804"/>
                </a:lnTo>
                <a:lnTo>
                  <a:pt x="6106986" y="4659204"/>
                </a:lnTo>
                <a:lnTo>
                  <a:pt x="6050617" y="4659204"/>
                </a:lnTo>
                <a:lnTo>
                  <a:pt x="6050617" y="4601905"/>
                </a:lnTo>
                <a:lnTo>
                  <a:pt x="6098614" y="4601905"/>
                </a:lnTo>
                <a:lnTo>
                  <a:pt x="6098614" y="4538281"/>
                </a:lnTo>
                <a:lnTo>
                  <a:pt x="6050617" y="4538281"/>
                </a:lnTo>
                <a:lnTo>
                  <a:pt x="6050617" y="4489726"/>
                </a:lnTo>
                <a:lnTo>
                  <a:pt x="6101963" y="4489726"/>
                </a:lnTo>
                <a:lnTo>
                  <a:pt x="6101963" y="4423125"/>
                </a:lnTo>
                <a:close/>
                <a:moveTo>
                  <a:pt x="5499433" y="4423125"/>
                </a:moveTo>
                <a:lnTo>
                  <a:pt x="5499433" y="4725804"/>
                </a:lnTo>
                <a:lnTo>
                  <a:pt x="5583892" y="4725804"/>
                </a:lnTo>
                <a:lnTo>
                  <a:pt x="5583892" y="4592789"/>
                </a:lnTo>
                <a:cubicBezTo>
                  <a:pt x="5590537" y="4592789"/>
                  <a:pt x="5594834" y="4594255"/>
                  <a:pt x="5596783" y="4597186"/>
                </a:cubicBezTo>
                <a:cubicBezTo>
                  <a:pt x="5598731" y="4600117"/>
                  <a:pt x="5599705" y="4609073"/>
                  <a:pt x="5599705" y="4624055"/>
                </a:cubicBezTo>
                <a:lnTo>
                  <a:pt x="5599705" y="4725804"/>
                </a:lnTo>
                <a:lnTo>
                  <a:pt x="5678585" y="4725804"/>
                </a:lnTo>
                <a:lnTo>
                  <a:pt x="5678585" y="4644271"/>
                </a:lnTo>
                <a:cubicBezTo>
                  <a:pt x="5678585" y="4620219"/>
                  <a:pt x="5677897" y="4605348"/>
                  <a:pt x="5676523" y="4599659"/>
                </a:cubicBezTo>
                <a:cubicBezTo>
                  <a:pt x="5675149" y="4593971"/>
                  <a:pt x="5671611" y="4587682"/>
                  <a:pt x="5665909" y="4580793"/>
                </a:cubicBezTo>
                <a:cubicBezTo>
                  <a:pt x="5660207" y="4573904"/>
                  <a:pt x="5650326" y="4570227"/>
                  <a:pt x="5636267" y="4569764"/>
                </a:cubicBezTo>
                <a:cubicBezTo>
                  <a:pt x="5651873" y="4569441"/>
                  <a:pt x="5662827" y="4564918"/>
                  <a:pt x="5669131" y="4556195"/>
                </a:cubicBezTo>
                <a:cubicBezTo>
                  <a:pt x="5675433" y="4547473"/>
                  <a:pt x="5678585" y="4531244"/>
                  <a:pt x="5678585" y="4507509"/>
                </a:cubicBezTo>
                <a:cubicBezTo>
                  <a:pt x="5678585" y="4481623"/>
                  <a:pt x="5674280" y="4462563"/>
                  <a:pt x="5665673" y="4450328"/>
                </a:cubicBezTo>
                <a:cubicBezTo>
                  <a:pt x="5657064" y="4438094"/>
                  <a:pt x="5645995" y="4430501"/>
                  <a:pt x="5632465" y="4427551"/>
                </a:cubicBezTo>
                <a:cubicBezTo>
                  <a:pt x="5618935" y="4424600"/>
                  <a:pt x="5593957" y="4423125"/>
                  <a:pt x="5557531" y="4423125"/>
                </a:cubicBezTo>
                <a:close/>
                <a:moveTo>
                  <a:pt x="5042232" y="4423125"/>
                </a:moveTo>
                <a:lnTo>
                  <a:pt x="5042232" y="4725804"/>
                </a:lnTo>
                <a:lnTo>
                  <a:pt x="5126693" y="4725804"/>
                </a:lnTo>
                <a:lnTo>
                  <a:pt x="5126693" y="4606928"/>
                </a:lnTo>
                <a:lnTo>
                  <a:pt x="5143418" y="4606928"/>
                </a:lnTo>
                <a:cubicBezTo>
                  <a:pt x="5160798" y="4606928"/>
                  <a:pt x="5175046" y="4604461"/>
                  <a:pt x="5186161" y="4599527"/>
                </a:cubicBezTo>
                <a:cubicBezTo>
                  <a:pt x="5197276" y="4594593"/>
                  <a:pt x="5204932" y="4587473"/>
                  <a:pt x="5209132" y="4578166"/>
                </a:cubicBezTo>
                <a:cubicBezTo>
                  <a:pt x="5213331" y="4568860"/>
                  <a:pt x="5215431" y="4554531"/>
                  <a:pt x="5215431" y="4535179"/>
                </a:cubicBezTo>
                <a:lnTo>
                  <a:pt x="5215431" y="4509463"/>
                </a:lnTo>
                <a:cubicBezTo>
                  <a:pt x="5215431" y="4490793"/>
                  <a:pt x="5214372" y="4476812"/>
                  <a:pt x="5212255" y="4467518"/>
                </a:cubicBezTo>
                <a:cubicBezTo>
                  <a:pt x="5210138" y="4458224"/>
                  <a:pt x="5206025" y="4450230"/>
                  <a:pt x="5199918" y="4443537"/>
                </a:cubicBezTo>
                <a:cubicBezTo>
                  <a:pt x="5193809" y="4436843"/>
                  <a:pt x="5184827" y="4431768"/>
                  <a:pt x="5172972" y="4428311"/>
                </a:cubicBezTo>
                <a:cubicBezTo>
                  <a:pt x="5161118" y="4424854"/>
                  <a:pt x="5144578" y="4423125"/>
                  <a:pt x="5123352" y="4423125"/>
                </a:cubicBezTo>
                <a:close/>
                <a:moveTo>
                  <a:pt x="4280232" y="4423125"/>
                </a:moveTo>
                <a:lnTo>
                  <a:pt x="4280232" y="4725804"/>
                </a:lnTo>
                <a:lnTo>
                  <a:pt x="4364692" y="4725804"/>
                </a:lnTo>
                <a:lnTo>
                  <a:pt x="4364692" y="4592789"/>
                </a:lnTo>
                <a:cubicBezTo>
                  <a:pt x="4371337" y="4592789"/>
                  <a:pt x="4375634" y="4594255"/>
                  <a:pt x="4377582" y="4597186"/>
                </a:cubicBezTo>
                <a:cubicBezTo>
                  <a:pt x="4379531" y="4600117"/>
                  <a:pt x="4380506" y="4609073"/>
                  <a:pt x="4380506" y="4624055"/>
                </a:cubicBezTo>
                <a:lnTo>
                  <a:pt x="4380506" y="4725804"/>
                </a:lnTo>
                <a:lnTo>
                  <a:pt x="4459384" y="4725804"/>
                </a:lnTo>
                <a:lnTo>
                  <a:pt x="4459384" y="4644271"/>
                </a:lnTo>
                <a:cubicBezTo>
                  <a:pt x="4459384" y="4620219"/>
                  <a:pt x="4458698" y="4605348"/>
                  <a:pt x="4457323" y="4599659"/>
                </a:cubicBezTo>
                <a:cubicBezTo>
                  <a:pt x="4455949" y="4593971"/>
                  <a:pt x="4452411" y="4587682"/>
                  <a:pt x="4446710" y="4580793"/>
                </a:cubicBezTo>
                <a:cubicBezTo>
                  <a:pt x="4441007" y="4573904"/>
                  <a:pt x="4431127" y="4570227"/>
                  <a:pt x="4417067" y="4569764"/>
                </a:cubicBezTo>
                <a:cubicBezTo>
                  <a:pt x="4432673" y="4569441"/>
                  <a:pt x="4443627" y="4564918"/>
                  <a:pt x="4449930" y="4556195"/>
                </a:cubicBezTo>
                <a:cubicBezTo>
                  <a:pt x="4456232" y="4547473"/>
                  <a:pt x="4459384" y="4531244"/>
                  <a:pt x="4459384" y="4507509"/>
                </a:cubicBezTo>
                <a:cubicBezTo>
                  <a:pt x="4459384" y="4481623"/>
                  <a:pt x="4455080" y="4462563"/>
                  <a:pt x="4446472" y="4450328"/>
                </a:cubicBezTo>
                <a:cubicBezTo>
                  <a:pt x="4437864" y="4438094"/>
                  <a:pt x="4426795" y="4430501"/>
                  <a:pt x="4413265" y="4427551"/>
                </a:cubicBezTo>
                <a:cubicBezTo>
                  <a:pt x="4399734" y="4424600"/>
                  <a:pt x="4374756" y="4423125"/>
                  <a:pt x="4338330" y="4423125"/>
                </a:cubicBezTo>
                <a:close/>
                <a:moveTo>
                  <a:pt x="3812391" y="4423125"/>
                </a:moveTo>
                <a:lnTo>
                  <a:pt x="3812391" y="4601509"/>
                </a:lnTo>
                <a:cubicBezTo>
                  <a:pt x="3812391" y="4635128"/>
                  <a:pt x="3813020" y="4657301"/>
                  <a:pt x="3814276" y="4668029"/>
                </a:cubicBezTo>
                <a:cubicBezTo>
                  <a:pt x="3815533" y="4678757"/>
                  <a:pt x="3819688" y="4689054"/>
                  <a:pt x="3826742" y="4698919"/>
                </a:cubicBezTo>
                <a:cubicBezTo>
                  <a:pt x="3833796" y="4708785"/>
                  <a:pt x="3844358" y="4716755"/>
                  <a:pt x="3858429" y="4722831"/>
                </a:cubicBezTo>
                <a:cubicBezTo>
                  <a:pt x="3872500" y="4728906"/>
                  <a:pt x="3888638" y="4731943"/>
                  <a:pt x="3906842" y="4731943"/>
                </a:cubicBezTo>
                <a:cubicBezTo>
                  <a:pt x="3923393" y="4731943"/>
                  <a:pt x="3937811" y="4729368"/>
                  <a:pt x="3950096" y="4724219"/>
                </a:cubicBezTo>
                <a:cubicBezTo>
                  <a:pt x="3962382" y="4719069"/>
                  <a:pt x="3972311" y="4711462"/>
                  <a:pt x="3979885" y="4701397"/>
                </a:cubicBezTo>
                <a:cubicBezTo>
                  <a:pt x="3987460" y="4691333"/>
                  <a:pt x="3992009" y="4681571"/>
                  <a:pt x="3993534" y="4672113"/>
                </a:cubicBezTo>
                <a:cubicBezTo>
                  <a:pt x="3995059" y="4662654"/>
                  <a:pt x="3995822" y="4646656"/>
                  <a:pt x="3995822" y="4624119"/>
                </a:cubicBezTo>
                <a:lnTo>
                  <a:pt x="3995822" y="4423125"/>
                </a:lnTo>
                <a:lnTo>
                  <a:pt x="3911362" y="4423125"/>
                </a:lnTo>
                <a:lnTo>
                  <a:pt x="3911362" y="4644280"/>
                </a:lnTo>
                <a:cubicBezTo>
                  <a:pt x="3911362" y="4658494"/>
                  <a:pt x="3910838" y="4667078"/>
                  <a:pt x="3909789" y="4670030"/>
                </a:cubicBezTo>
                <a:cubicBezTo>
                  <a:pt x="3908741" y="4672982"/>
                  <a:pt x="3906663" y="4674459"/>
                  <a:pt x="3903557" y="4674459"/>
                </a:cubicBezTo>
                <a:cubicBezTo>
                  <a:pt x="3901067" y="4674459"/>
                  <a:pt x="3899327" y="4673194"/>
                  <a:pt x="3898336" y="4670664"/>
                </a:cubicBezTo>
                <a:cubicBezTo>
                  <a:pt x="3897346" y="4668134"/>
                  <a:pt x="3896851" y="4660614"/>
                  <a:pt x="3896851" y="4648105"/>
                </a:cubicBezTo>
                <a:lnTo>
                  <a:pt x="3896851" y="4423125"/>
                </a:lnTo>
                <a:close/>
                <a:moveTo>
                  <a:pt x="2114560" y="4423125"/>
                </a:moveTo>
                <a:lnTo>
                  <a:pt x="2114560" y="4489726"/>
                </a:lnTo>
                <a:lnTo>
                  <a:pt x="2159953" y="4489726"/>
                </a:lnTo>
                <a:lnTo>
                  <a:pt x="2159953" y="4725804"/>
                </a:lnTo>
                <a:lnTo>
                  <a:pt x="2244412" y="4725804"/>
                </a:lnTo>
                <a:lnTo>
                  <a:pt x="2244412" y="4489726"/>
                </a:lnTo>
                <a:lnTo>
                  <a:pt x="2289991" y="4489726"/>
                </a:lnTo>
                <a:lnTo>
                  <a:pt x="2289991" y="4423125"/>
                </a:lnTo>
                <a:close/>
                <a:moveTo>
                  <a:pt x="9437945" y="4416800"/>
                </a:moveTo>
                <a:cubicBezTo>
                  <a:pt x="9420828" y="4416800"/>
                  <a:pt x="9405726" y="4419661"/>
                  <a:pt x="9392640" y="4425384"/>
                </a:cubicBezTo>
                <a:cubicBezTo>
                  <a:pt x="9379553" y="4431106"/>
                  <a:pt x="9369138" y="4439348"/>
                  <a:pt x="9361396" y="4450110"/>
                </a:cubicBezTo>
                <a:cubicBezTo>
                  <a:pt x="9353653" y="4460872"/>
                  <a:pt x="9349066" y="4472577"/>
                  <a:pt x="9347634" y="4485226"/>
                </a:cubicBezTo>
                <a:cubicBezTo>
                  <a:pt x="9346202" y="4497874"/>
                  <a:pt x="9345486" y="4519169"/>
                  <a:pt x="9345486" y="4549109"/>
                </a:cubicBezTo>
                <a:lnTo>
                  <a:pt x="9345486" y="4599635"/>
                </a:lnTo>
                <a:cubicBezTo>
                  <a:pt x="9345486" y="4630342"/>
                  <a:pt x="9346234" y="4651947"/>
                  <a:pt x="9347733" y="4664449"/>
                </a:cubicBezTo>
                <a:cubicBezTo>
                  <a:pt x="9349230" y="4676951"/>
                  <a:pt x="9354004" y="4688637"/>
                  <a:pt x="9362054" y="4699508"/>
                </a:cubicBezTo>
                <a:cubicBezTo>
                  <a:pt x="9370104" y="4710378"/>
                  <a:pt x="9380669" y="4718502"/>
                  <a:pt x="9393750" y="4723878"/>
                </a:cubicBezTo>
                <a:cubicBezTo>
                  <a:pt x="9406830" y="4729255"/>
                  <a:pt x="9421562" y="4731943"/>
                  <a:pt x="9437945" y="4731943"/>
                </a:cubicBezTo>
                <a:cubicBezTo>
                  <a:pt x="9455163" y="4731943"/>
                  <a:pt x="9470311" y="4729084"/>
                  <a:pt x="9483388" y="4723364"/>
                </a:cubicBezTo>
                <a:cubicBezTo>
                  <a:pt x="9496466" y="4717644"/>
                  <a:pt x="9506876" y="4709403"/>
                  <a:pt x="9514622" y="4698639"/>
                </a:cubicBezTo>
                <a:cubicBezTo>
                  <a:pt x="9522366" y="4687875"/>
                  <a:pt x="9526964" y="4676088"/>
                  <a:pt x="9528415" y="4663278"/>
                </a:cubicBezTo>
                <a:cubicBezTo>
                  <a:pt x="9529866" y="4650467"/>
                  <a:pt x="9530590" y="4629253"/>
                  <a:pt x="9530590" y="4599635"/>
                </a:cubicBezTo>
                <a:lnTo>
                  <a:pt x="9530590" y="4549109"/>
                </a:lnTo>
                <a:cubicBezTo>
                  <a:pt x="9530590" y="4518773"/>
                  <a:pt x="9529832" y="4497280"/>
                  <a:pt x="9528316" y="4484630"/>
                </a:cubicBezTo>
                <a:cubicBezTo>
                  <a:pt x="9526800" y="4471980"/>
                  <a:pt x="9522015" y="4460218"/>
                  <a:pt x="9513964" y="4449344"/>
                </a:cubicBezTo>
                <a:cubicBezTo>
                  <a:pt x="9505912" y="4438471"/>
                  <a:pt x="9495304" y="4430329"/>
                  <a:pt x="9482138" y="4424917"/>
                </a:cubicBezTo>
                <a:cubicBezTo>
                  <a:pt x="9468974" y="4419506"/>
                  <a:pt x="9454242" y="4416800"/>
                  <a:pt x="9437945" y="4416800"/>
                </a:cubicBezTo>
                <a:close/>
                <a:moveTo>
                  <a:pt x="6466019" y="4416800"/>
                </a:moveTo>
                <a:cubicBezTo>
                  <a:pt x="6447237" y="4416800"/>
                  <a:pt x="6431086" y="4419892"/>
                  <a:pt x="6417565" y="4426077"/>
                </a:cubicBezTo>
                <a:cubicBezTo>
                  <a:pt x="6404043" y="4432262"/>
                  <a:pt x="6394224" y="4440889"/>
                  <a:pt x="6388107" y="4451959"/>
                </a:cubicBezTo>
                <a:cubicBezTo>
                  <a:pt x="6381990" y="4463029"/>
                  <a:pt x="6378932" y="4480206"/>
                  <a:pt x="6378932" y="4503489"/>
                </a:cubicBezTo>
                <a:cubicBezTo>
                  <a:pt x="6378932" y="4519719"/>
                  <a:pt x="6381065" y="4533117"/>
                  <a:pt x="6385331" y="4543685"/>
                </a:cubicBezTo>
                <a:cubicBezTo>
                  <a:pt x="6389597" y="4554252"/>
                  <a:pt x="6394955" y="4562506"/>
                  <a:pt x="6401404" y="4568448"/>
                </a:cubicBezTo>
                <a:cubicBezTo>
                  <a:pt x="6407853" y="4574389"/>
                  <a:pt x="6420716" y="4583764"/>
                  <a:pt x="6439992" y="4596574"/>
                </a:cubicBezTo>
                <a:cubicBezTo>
                  <a:pt x="6458787" y="4608945"/>
                  <a:pt x="6471240" y="4618086"/>
                  <a:pt x="6477350" y="4623996"/>
                </a:cubicBezTo>
                <a:cubicBezTo>
                  <a:pt x="6480075" y="4627828"/>
                  <a:pt x="6481437" y="4637937"/>
                  <a:pt x="6481437" y="4654326"/>
                </a:cubicBezTo>
                <a:cubicBezTo>
                  <a:pt x="6481437" y="4661498"/>
                  <a:pt x="6480465" y="4666647"/>
                  <a:pt x="6478519" y="4669771"/>
                </a:cubicBezTo>
                <a:cubicBezTo>
                  <a:pt x="6476573" y="4672896"/>
                  <a:pt x="6473737" y="4674459"/>
                  <a:pt x="6470011" y="4674459"/>
                </a:cubicBezTo>
                <a:cubicBezTo>
                  <a:pt x="6466360" y="4674459"/>
                  <a:pt x="6463817" y="4673330"/>
                  <a:pt x="6462382" y="4671074"/>
                </a:cubicBezTo>
                <a:cubicBezTo>
                  <a:pt x="6460947" y="4668817"/>
                  <a:pt x="6460229" y="4662500"/>
                  <a:pt x="6460229" y="4652123"/>
                </a:cubicBezTo>
                <a:lnTo>
                  <a:pt x="6460229" y="4612509"/>
                </a:lnTo>
                <a:lnTo>
                  <a:pt x="6381350" y="4612509"/>
                </a:lnTo>
                <a:lnTo>
                  <a:pt x="6381350" y="4635563"/>
                </a:lnTo>
                <a:cubicBezTo>
                  <a:pt x="6381350" y="4658172"/>
                  <a:pt x="6383721" y="4675822"/>
                  <a:pt x="6388462" y="4688514"/>
                </a:cubicBezTo>
                <a:cubicBezTo>
                  <a:pt x="6393203" y="4701206"/>
                  <a:pt x="6403160" y="4711618"/>
                  <a:pt x="6418332" y="4719748"/>
                </a:cubicBezTo>
                <a:cubicBezTo>
                  <a:pt x="6433505" y="4727878"/>
                  <a:pt x="6451708" y="4731943"/>
                  <a:pt x="6472943" y="4731943"/>
                </a:cubicBezTo>
                <a:cubicBezTo>
                  <a:pt x="6492274" y="4731943"/>
                  <a:pt x="6509328" y="4728407"/>
                  <a:pt x="6524106" y="4721335"/>
                </a:cubicBezTo>
                <a:cubicBezTo>
                  <a:pt x="6538884" y="4714263"/>
                  <a:pt x="6548893" y="4705422"/>
                  <a:pt x="6554132" y="4694812"/>
                </a:cubicBezTo>
                <a:cubicBezTo>
                  <a:pt x="6559371" y="4684202"/>
                  <a:pt x="6561990" y="4668108"/>
                  <a:pt x="6561990" y="4646530"/>
                </a:cubicBezTo>
                <a:cubicBezTo>
                  <a:pt x="6561990" y="4616919"/>
                  <a:pt x="6557308" y="4595251"/>
                  <a:pt x="6547942" y="4581525"/>
                </a:cubicBezTo>
                <a:cubicBezTo>
                  <a:pt x="6538819" y="4568162"/>
                  <a:pt x="6515021" y="4550924"/>
                  <a:pt x="6476548" y="4529813"/>
                </a:cubicBezTo>
                <a:cubicBezTo>
                  <a:pt x="6469085" y="4523473"/>
                  <a:pt x="6463993" y="4517693"/>
                  <a:pt x="6461273" y="4512474"/>
                </a:cubicBezTo>
                <a:cubicBezTo>
                  <a:pt x="6459337" y="4508932"/>
                  <a:pt x="6458369" y="4502536"/>
                  <a:pt x="6458369" y="4493286"/>
                </a:cubicBezTo>
                <a:cubicBezTo>
                  <a:pt x="6458369" y="4486366"/>
                  <a:pt x="6459282" y="4481469"/>
                  <a:pt x="6461106" y="4478595"/>
                </a:cubicBezTo>
                <a:cubicBezTo>
                  <a:pt x="6462930" y="4475722"/>
                  <a:pt x="6465424" y="4474285"/>
                  <a:pt x="6468586" y="4474285"/>
                </a:cubicBezTo>
                <a:cubicBezTo>
                  <a:pt x="6471483" y="4474285"/>
                  <a:pt x="6473574" y="4475263"/>
                  <a:pt x="6474859" y="4477221"/>
                </a:cubicBezTo>
                <a:cubicBezTo>
                  <a:pt x="6476144" y="4479178"/>
                  <a:pt x="6476786" y="4484860"/>
                  <a:pt x="6476786" y="4494266"/>
                </a:cubicBezTo>
                <a:lnTo>
                  <a:pt x="6476786" y="4519863"/>
                </a:lnTo>
                <a:lnTo>
                  <a:pt x="6555665" y="4519863"/>
                </a:lnTo>
                <a:lnTo>
                  <a:pt x="6555665" y="4504463"/>
                </a:lnTo>
                <a:cubicBezTo>
                  <a:pt x="6555665" y="4480465"/>
                  <a:pt x="6553234" y="4463245"/>
                  <a:pt x="6548372" y="4452803"/>
                </a:cubicBezTo>
                <a:cubicBezTo>
                  <a:pt x="6543510" y="4442362"/>
                  <a:pt x="6533693" y="4433751"/>
                  <a:pt x="6518922" y="4426971"/>
                </a:cubicBezTo>
                <a:cubicBezTo>
                  <a:pt x="6504150" y="4420190"/>
                  <a:pt x="6486516" y="4416800"/>
                  <a:pt x="6466019" y="4416800"/>
                </a:cubicBezTo>
                <a:close/>
                <a:moveTo>
                  <a:pt x="3427670" y="4416800"/>
                </a:moveTo>
                <a:cubicBezTo>
                  <a:pt x="3410553" y="4416800"/>
                  <a:pt x="3395451" y="4419661"/>
                  <a:pt x="3382365" y="4425384"/>
                </a:cubicBezTo>
                <a:cubicBezTo>
                  <a:pt x="3369279" y="4431106"/>
                  <a:pt x="3358864" y="4439348"/>
                  <a:pt x="3351121" y="4450110"/>
                </a:cubicBezTo>
                <a:cubicBezTo>
                  <a:pt x="3343378" y="4460872"/>
                  <a:pt x="3338791" y="4472577"/>
                  <a:pt x="3337359" y="4485226"/>
                </a:cubicBezTo>
                <a:cubicBezTo>
                  <a:pt x="3335927" y="4497874"/>
                  <a:pt x="3335211" y="4519169"/>
                  <a:pt x="3335211" y="4549109"/>
                </a:cubicBezTo>
                <a:lnTo>
                  <a:pt x="3335211" y="4599635"/>
                </a:lnTo>
                <a:cubicBezTo>
                  <a:pt x="3335211" y="4630342"/>
                  <a:pt x="3335960" y="4651947"/>
                  <a:pt x="3337458" y="4664449"/>
                </a:cubicBezTo>
                <a:cubicBezTo>
                  <a:pt x="3338956" y="4676951"/>
                  <a:pt x="3343730" y="4688637"/>
                  <a:pt x="3351780" y="4699508"/>
                </a:cubicBezTo>
                <a:cubicBezTo>
                  <a:pt x="3359830" y="4710378"/>
                  <a:pt x="3370395" y="4718502"/>
                  <a:pt x="3383475" y="4723878"/>
                </a:cubicBezTo>
                <a:cubicBezTo>
                  <a:pt x="3396556" y="4729255"/>
                  <a:pt x="3411287" y="4731943"/>
                  <a:pt x="3427670" y="4731943"/>
                </a:cubicBezTo>
                <a:cubicBezTo>
                  <a:pt x="3444888" y="4731943"/>
                  <a:pt x="3460036" y="4729084"/>
                  <a:pt x="3473114" y="4723364"/>
                </a:cubicBezTo>
                <a:cubicBezTo>
                  <a:pt x="3486192" y="4717644"/>
                  <a:pt x="3496603" y="4709403"/>
                  <a:pt x="3504347" y="4698639"/>
                </a:cubicBezTo>
                <a:cubicBezTo>
                  <a:pt x="3512092" y="4687875"/>
                  <a:pt x="3516689" y="4676088"/>
                  <a:pt x="3518140" y="4663278"/>
                </a:cubicBezTo>
                <a:cubicBezTo>
                  <a:pt x="3519590" y="4650467"/>
                  <a:pt x="3520316" y="4629253"/>
                  <a:pt x="3520316" y="4599635"/>
                </a:cubicBezTo>
                <a:lnTo>
                  <a:pt x="3520316" y="4549109"/>
                </a:lnTo>
                <a:cubicBezTo>
                  <a:pt x="3520316" y="4518773"/>
                  <a:pt x="3519558" y="4497280"/>
                  <a:pt x="3518041" y="4484630"/>
                </a:cubicBezTo>
                <a:cubicBezTo>
                  <a:pt x="3516525" y="4471980"/>
                  <a:pt x="3511741" y="4460218"/>
                  <a:pt x="3503689" y="4449344"/>
                </a:cubicBezTo>
                <a:cubicBezTo>
                  <a:pt x="3495637" y="4438471"/>
                  <a:pt x="3485029" y="4430329"/>
                  <a:pt x="3471864" y="4424917"/>
                </a:cubicBezTo>
                <a:cubicBezTo>
                  <a:pt x="3458699" y="4419506"/>
                  <a:pt x="3443968" y="4416800"/>
                  <a:pt x="3427670" y="4416800"/>
                </a:cubicBezTo>
                <a:close/>
                <a:moveTo>
                  <a:pt x="2656145" y="4416800"/>
                </a:moveTo>
                <a:cubicBezTo>
                  <a:pt x="2639028" y="4416800"/>
                  <a:pt x="2623926" y="4419661"/>
                  <a:pt x="2610840" y="4425384"/>
                </a:cubicBezTo>
                <a:cubicBezTo>
                  <a:pt x="2597754" y="4431106"/>
                  <a:pt x="2587339" y="4439348"/>
                  <a:pt x="2579596" y="4450110"/>
                </a:cubicBezTo>
                <a:cubicBezTo>
                  <a:pt x="2571853" y="4460872"/>
                  <a:pt x="2567266" y="4472577"/>
                  <a:pt x="2565834" y="4485226"/>
                </a:cubicBezTo>
                <a:cubicBezTo>
                  <a:pt x="2564402" y="4497874"/>
                  <a:pt x="2563686" y="4519169"/>
                  <a:pt x="2563686" y="4549109"/>
                </a:cubicBezTo>
                <a:lnTo>
                  <a:pt x="2563686" y="4599635"/>
                </a:lnTo>
                <a:cubicBezTo>
                  <a:pt x="2563686" y="4630342"/>
                  <a:pt x="2564435" y="4651947"/>
                  <a:pt x="2565933" y="4664449"/>
                </a:cubicBezTo>
                <a:cubicBezTo>
                  <a:pt x="2567431" y="4676951"/>
                  <a:pt x="2572205" y="4688637"/>
                  <a:pt x="2580255" y="4699508"/>
                </a:cubicBezTo>
                <a:cubicBezTo>
                  <a:pt x="2588304" y="4710378"/>
                  <a:pt x="2598870" y="4718502"/>
                  <a:pt x="2611950" y="4723878"/>
                </a:cubicBezTo>
                <a:cubicBezTo>
                  <a:pt x="2625031" y="4729255"/>
                  <a:pt x="2639763" y="4731943"/>
                  <a:pt x="2656145" y="4731943"/>
                </a:cubicBezTo>
                <a:cubicBezTo>
                  <a:pt x="2673363" y="4731943"/>
                  <a:pt x="2688511" y="4729084"/>
                  <a:pt x="2701589" y="4723364"/>
                </a:cubicBezTo>
                <a:cubicBezTo>
                  <a:pt x="2714667" y="4717644"/>
                  <a:pt x="2725078" y="4709403"/>
                  <a:pt x="2732822" y="4698639"/>
                </a:cubicBezTo>
                <a:cubicBezTo>
                  <a:pt x="2740567" y="4687875"/>
                  <a:pt x="2745165" y="4676088"/>
                  <a:pt x="2746615" y="4663278"/>
                </a:cubicBezTo>
                <a:cubicBezTo>
                  <a:pt x="2748066" y="4650467"/>
                  <a:pt x="2748791" y="4629253"/>
                  <a:pt x="2748791" y="4599635"/>
                </a:cubicBezTo>
                <a:lnTo>
                  <a:pt x="2748791" y="4549109"/>
                </a:lnTo>
                <a:cubicBezTo>
                  <a:pt x="2748791" y="4518773"/>
                  <a:pt x="2748033" y="4497280"/>
                  <a:pt x="2746516" y="4484630"/>
                </a:cubicBezTo>
                <a:cubicBezTo>
                  <a:pt x="2745000" y="4471980"/>
                  <a:pt x="2740216" y="4460218"/>
                  <a:pt x="2732164" y="4449344"/>
                </a:cubicBezTo>
                <a:cubicBezTo>
                  <a:pt x="2724112" y="4438471"/>
                  <a:pt x="2713504" y="4430329"/>
                  <a:pt x="2700339" y="4424917"/>
                </a:cubicBezTo>
                <a:cubicBezTo>
                  <a:pt x="2687174" y="4419506"/>
                  <a:pt x="2672443" y="4416800"/>
                  <a:pt x="2656145" y="4416800"/>
                </a:cubicBezTo>
                <a:close/>
                <a:moveTo>
                  <a:pt x="4155628" y="2811285"/>
                </a:moveTo>
                <a:cubicBezTo>
                  <a:pt x="4167516" y="3079204"/>
                  <a:pt x="4184028" y="3299911"/>
                  <a:pt x="4205165" y="3473405"/>
                </a:cubicBezTo>
                <a:lnTo>
                  <a:pt x="4099739" y="3473405"/>
                </a:lnTo>
                <a:cubicBezTo>
                  <a:pt x="4111286" y="3341568"/>
                  <a:pt x="4129916" y="3120862"/>
                  <a:pt x="4155628" y="2811285"/>
                </a:cubicBezTo>
                <a:close/>
                <a:moveTo>
                  <a:pt x="8914052" y="2685816"/>
                </a:moveTo>
                <a:cubicBezTo>
                  <a:pt x="8930922" y="2685816"/>
                  <a:pt x="8942540" y="2693918"/>
                  <a:pt x="8948908" y="2710123"/>
                </a:cubicBezTo>
                <a:cubicBezTo>
                  <a:pt x="8955276" y="2726328"/>
                  <a:pt x="8958459" y="2771876"/>
                  <a:pt x="8958459" y="2846768"/>
                </a:cubicBezTo>
                <a:lnTo>
                  <a:pt x="8958459" y="3616377"/>
                </a:lnTo>
                <a:cubicBezTo>
                  <a:pt x="8958459" y="3712208"/>
                  <a:pt x="8955248" y="3770403"/>
                  <a:pt x="8948826" y="3790963"/>
                </a:cubicBezTo>
                <a:cubicBezTo>
                  <a:pt x="8942403" y="3811522"/>
                  <a:pt x="8929789" y="3821802"/>
                  <a:pt x="8910984" y="3821802"/>
                </a:cubicBezTo>
                <a:cubicBezTo>
                  <a:pt x="8892838" y="3821802"/>
                  <a:pt x="8880906" y="3813513"/>
                  <a:pt x="8875187" y="3796935"/>
                </a:cubicBezTo>
                <a:cubicBezTo>
                  <a:pt x="8869468" y="3780356"/>
                  <a:pt x="8866609" y="3724310"/>
                  <a:pt x="8866609" y="3628798"/>
                </a:cubicBezTo>
                <a:lnTo>
                  <a:pt x="8866609" y="2846768"/>
                </a:lnTo>
                <a:cubicBezTo>
                  <a:pt x="8866609" y="2764398"/>
                  <a:pt x="8870843" y="2716980"/>
                  <a:pt x="8879311" y="2704514"/>
                </a:cubicBezTo>
                <a:cubicBezTo>
                  <a:pt x="8887778" y="2692049"/>
                  <a:pt x="8899358" y="2685816"/>
                  <a:pt x="8914052" y="2685816"/>
                </a:cubicBezTo>
                <a:close/>
                <a:moveTo>
                  <a:pt x="9564152" y="2395485"/>
                </a:moveTo>
                <a:lnTo>
                  <a:pt x="9564152" y="3407817"/>
                </a:lnTo>
                <a:cubicBezTo>
                  <a:pt x="9564152" y="3598599"/>
                  <a:pt x="9567718" y="3724431"/>
                  <a:pt x="9574850" y="3785313"/>
                </a:cubicBezTo>
                <a:cubicBezTo>
                  <a:pt x="9581982" y="3846195"/>
                  <a:pt x="9605563" y="3904629"/>
                  <a:pt x="9645593" y="3960617"/>
                </a:cubicBezTo>
                <a:cubicBezTo>
                  <a:pt x="9685624" y="4016605"/>
                  <a:pt x="9745565" y="4061837"/>
                  <a:pt x="9825417" y="4096314"/>
                </a:cubicBezTo>
                <a:cubicBezTo>
                  <a:pt x="9905270" y="4130790"/>
                  <a:pt x="9996850" y="4148029"/>
                  <a:pt x="10100160" y="4148029"/>
                </a:cubicBezTo>
                <a:cubicBezTo>
                  <a:pt x="10194088" y="4148029"/>
                  <a:pt x="10275912" y="4133416"/>
                  <a:pt x="10345630" y="4104191"/>
                </a:cubicBezTo>
                <a:cubicBezTo>
                  <a:pt x="10415347" y="4074965"/>
                  <a:pt x="10471698" y="4031795"/>
                  <a:pt x="10514682" y="3974680"/>
                </a:cubicBezTo>
                <a:cubicBezTo>
                  <a:pt x="10557665" y="3917565"/>
                  <a:pt x="10583484" y="3862168"/>
                  <a:pt x="10592140" y="3808490"/>
                </a:cubicBezTo>
                <a:cubicBezTo>
                  <a:pt x="10600795" y="3754812"/>
                  <a:pt x="10605121" y="3664023"/>
                  <a:pt x="10605121" y="3536123"/>
                </a:cubicBezTo>
                <a:lnTo>
                  <a:pt x="10605121" y="2395485"/>
                </a:lnTo>
                <a:lnTo>
                  <a:pt x="10125811" y="2395485"/>
                </a:lnTo>
                <a:lnTo>
                  <a:pt x="10125811" y="3650540"/>
                </a:lnTo>
                <a:cubicBezTo>
                  <a:pt x="10125811" y="3731206"/>
                  <a:pt x="10122836" y="3779916"/>
                  <a:pt x="10116887" y="3796671"/>
                </a:cubicBezTo>
                <a:cubicBezTo>
                  <a:pt x="10110936" y="3813425"/>
                  <a:pt x="10099148" y="3821802"/>
                  <a:pt x="10081519" y="3821802"/>
                </a:cubicBezTo>
                <a:cubicBezTo>
                  <a:pt x="10067387" y="3821802"/>
                  <a:pt x="10057512" y="3814624"/>
                  <a:pt x="10051892" y="3800267"/>
                </a:cubicBezTo>
                <a:cubicBezTo>
                  <a:pt x="10046272" y="3785910"/>
                  <a:pt x="10043463" y="3743237"/>
                  <a:pt x="10043463" y="3672249"/>
                </a:cubicBezTo>
                <a:lnTo>
                  <a:pt x="10043463" y="2395485"/>
                </a:lnTo>
                <a:close/>
                <a:moveTo>
                  <a:pt x="7290022" y="2395485"/>
                </a:moveTo>
                <a:lnTo>
                  <a:pt x="7596189" y="3489258"/>
                </a:lnTo>
                <a:lnTo>
                  <a:pt x="7596189" y="4113189"/>
                </a:lnTo>
                <a:lnTo>
                  <a:pt x="8042771" y="4113189"/>
                </a:lnTo>
                <a:lnTo>
                  <a:pt x="8042771" y="3488400"/>
                </a:lnTo>
                <a:lnTo>
                  <a:pt x="8360552" y="2395485"/>
                </a:lnTo>
                <a:lnTo>
                  <a:pt x="7921360" y="2395485"/>
                </a:lnTo>
                <a:cubicBezTo>
                  <a:pt x="7862414" y="2669001"/>
                  <a:pt x="7829801" y="2889092"/>
                  <a:pt x="7823522" y="3055757"/>
                </a:cubicBezTo>
                <a:cubicBezTo>
                  <a:pt x="7825105" y="2955406"/>
                  <a:pt x="7793653" y="2735315"/>
                  <a:pt x="7729164" y="2395485"/>
                </a:cubicBezTo>
                <a:close/>
                <a:moveTo>
                  <a:pt x="5922412" y="2395485"/>
                </a:moveTo>
                <a:lnTo>
                  <a:pt x="5922412" y="4113189"/>
                </a:lnTo>
                <a:lnTo>
                  <a:pt x="6401722" y="4113189"/>
                </a:lnTo>
                <a:lnTo>
                  <a:pt x="6401722" y="3394983"/>
                </a:lnTo>
                <a:lnTo>
                  <a:pt x="6540587" y="4113189"/>
                </a:lnTo>
                <a:lnTo>
                  <a:pt x="7029366" y="4113189"/>
                </a:lnTo>
                <a:lnTo>
                  <a:pt x="6755399" y="3173358"/>
                </a:lnTo>
                <a:lnTo>
                  <a:pt x="7005083" y="2395485"/>
                </a:lnTo>
                <a:lnTo>
                  <a:pt x="6558419" y="2395485"/>
                </a:lnTo>
                <a:lnTo>
                  <a:pt x="6401722" y="3046421"/>
                </a:lnTo>
                <a:lnTo>
                  <a:pt x="6401722" y="2395485"/>
                </a:lnTo>
                <a:close/>
                <a:moveTo>
                  <a:pt x="4769888" y="2395485"/>
                </a:moveTo>
                <a:lnTo>
                  <a:pt x="4769888" y="4113189"/>
                </a:lnTo>
                <a:lnTo>
                  <a:pt x="5177406" y="4113189"/>
                </a:lnTo>
                <a:lnTo>
                  <a:pt x="5177406" y="3351516"/>
                </a:lnTo>
                <a:lnTo>
                  <a:pt x="5366188" y="4113189"/>
                </a:lnTo>
                <a:lnTo>
                  <a:pt x="5786574" y="4113189"/>
                </a:lnTo>
                <a:lnTo>
                  <a:pt x="5786574" y="2395485"/>
                </a:lnTo>
                <a:lnTo>
                  <a:pt x="5379055" y="2395485"/>
                </a:lnTo>
                <a:lnTo>
                  <a:pt x="5379055" y="3149917"/>
                </a:lnTo>
                <a:lnTo>
                  <a:pt x="5172276" y="2395485"/>
                </a:lnTo>
                <a:close/>
                <a:moveTo>
                  <a:pt x="3809210" y="2395485"/>
                </a:moveTo>
                <a:lnTo>
                  <a:pt x="3584797" y="4113189"/>
                </a:lnTo>
                <a:lnTo>
                  <a:pt x="4076678" y="4113189"/>
                </a:lnTo>
                <a:lnTo>
                  <a:pt x="4101834" y="3812301"/>
                </a:lnTo>
                <a:lnTo>
                  <a:pt x="4218840" y="3812301"/>
                </a:lnTo>
                <a:lnTo>
                  <a:pt x="4242199" y="4113189"/>
                </a:lnTo>
                <a:lnTo>
                  <a:pt x="4729229" y="4113189"/>
                </a:lnTo>
                <a:lnTo>
                  <a:pt x="4476756" y="2395485"/>
                </a:lnTo>
                <a:close/>
                <a:moveTo>
                  <a:pt x="2493413" y="2395485"/>
                </a:moveTo>
                <a:lnTo>
                  <a:pt x="2493413" y="4113189"/>
                </a:lnTo>
                <a:lnTo>
                  <a:pt x="2972723" y="4113189"/>
                </a:lnTo>
                <a:lnTo>
                  <a:pt x="2972723" y="3409004"/>
                </a:lnTo>
                <a:lnTo>
                  <a:pt x="3060350" y="3409004"/>
                </a:lnTo>
                <a:lnTo>
                  <a:pt x="3060350" y="4113189"/>
                </a:lnTo>
                <a:lnTo>
                  <a:pt x="3539660" y="4113189"/>
                </a:lnTo>
                <a:lnTo>
                  <a:pt x="3539660" y="2395485"/>
                </a:lnTo>
                <a:lnTo>
                  <a:pt x="3060350" y="2395485"/>
                </a:lnTo>
                <a:lnTo>
                  <a:pt x="3060350" y="2994095"/>
                </a:lnTo>
                <a:lnTo>
                  <a:pt x="2972723" y="2994095"/>
                </a:lnTo>
                <a:lnTo>
                  <a:pt x="2972723" y="2395485"/>
                </a:lnTo>
                <a:close/>
                <a:moveTo>
                  <a:pt x="1428910" y="2395485"/>
                </a:moveTo>
                <a:lnTo>
                  <a:pt x="1428910" y="2773443"/>
                </a:lnTo>
                <a:lnTo>
                  <a:pt x="1686513" y="2773443"/>
                </a:lnTo>
                <a:lnTo>
                  <a:pt x="1686513" y="4113189"/>
                </a:lnTo>
                <a:lnTo>
                  <a:pt x="2165823" y="4113189"/>
                </a:lnTo>
                <a:lnTo>
                  <a:pt x="2165823" y="2773443"/>
                </a:lnTo>
                <a:lnTo>
                  <a:pt x="2424482" y="2773443"/>
                </a:lnTo>
                <a:lnTo>
                  <a:pt x="2424482" y="2395485"/>
                </a:lnTo>
                <a:close/>
                <a:moveTo>
                  <a:pt x="8912006" y="2359589"/>
                </a:moveTo>
                <a:cubicBezTo>
                  <a:pt x="8814866" y="2359589"/>
                  <a:pt x="8729164" y="2375827"/>
                  <a:pt x="8654898" y="2408302"/>
                </a:cubicBezTo>
                <a:cubicBezTo>
                  <a:pt x="8580633" y="2440777"/>
                  <a:pt x="8521530" y="2487552"/>
                  <a:pt x="8477590" y="2548626"/>
                </a:cubicBezTo>
                <a:cubicBezTo>
                  <a:pt x="8433650" y="2609700"/>
                  <a:pt x="8407616" y="2676128"/>
                  <a:pt x="8399489" y="2747907"/>
                </a:cubicBezTo>
                <a:cubicBezTo>
                  <a:pt x="8391362" y="2819687"/>
                  <a:pt x="8387299" y="2940532"/>
                  <a:pt x="8387299" y="3110442"/>
                </a:cubicBezTo>
                <a:lnTo>
                  <a:pt x="8387299" y="3397177"/>
                </a:lnTo>
                <a:cubicBezTo>
                  <a:pt x="8387299" y="3571441"/>
                  <a:pt x="8391549" y="3694048"/>
                  <a:pt x="8400050" y="3764998"/>
                </a:cubicBezTo>
                <a:cubicBezTo>
                  <a:pt x="8408551" y="3835948"/>
                  <a:pt x="8435644" y="3902267"/>
                  <a:pt x="8481326" y="3963957"/>
                </a:cubicBezTo>
                <a:cubicBezTo>
                  <a:pt x="8527010" y="4025647"/>
                  <a:pt x="8586968" y="4071748"/>
                  <a:pt x="8661200" y="4102260"/>
                </a:cubicBezTo>
                <a:cubicBezTo>
                  <a:pt x="8735432" y="4132773"/>
                  <a:pt x="8819034" y="4148029"/>
                  <a:pt x="8912006" y="4148029"/>
                </a:cubicBezTo>
                <a:cubicBezTo>
                  <a:pt x="9009718" y="4148029"/>
                  <a:pt x="9095682" y="4131800"/>
                  <a:pt x="9169898" y="4099341"/>
                </a:cubicBezTo>
                <a:cubicBezTo>
                  <a:pt x="9244114" y="4066882"/>
                  <a:pt x="9303197" y="4020110"/>
                  <a:pt x="9347148" y="3959025"/>
                </a:cubicBezTo>
                <a:cubicBezTo>
                  <a:pt x="9391099" y="3897940"/>
                  <a:pt x="9417190" y="3831048"/>
                  <a:pt x="9425423" y="3758350"/>
                </a:cubicBezTo>
                <a:cubicBezTo>
                  <a:pt x="9433654" y="3685652"/>
                  <a:pt x="9437769" y="3565261"/>
                  <a:pt x="9437769" y="3397177"/>
                </a:cubicBezTo>
                <a:lnTo>
                  <a:pt x="9437769" y="3110442"/>
                </a:lnTo>
                <a:cubicBezTo>
                  <a:pt x="9437769" y="2938288"/>
                  <a:pt x="9433467" y="2816317"/>
                  <a:pt x="9424861" y="2744525"/>
                </a:cubicBezTo>
                <a:cubicBezTo>
                  <a:pt x="9416256" y="2672735"/>
                  <a:pt x="9389106" y="2605986"/>
                  <a:pt x="9343412" y="2544280"/>
                </a:cubicBezTo>
                <a:cubicBezTo>
                  <a:pt x="9297718" y="2482574"/>
                  <a:pt x="9237515" y="2436365"/>
                  <a:pt x="9162805" y="2405655"/>
                </a:cubicBezTo>
                <a:cubicBezTo>
                  <a:pt x="9088094" y="2374944"/>
                  <a:pt x="9004494" y="2359589"/>
                  <a:pt x="8912006" y="23595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0681F-9C46-5F51-EC93-FEEABF592781}"/>
              </a:ext>
            </a:extLst>
          </p:cNvPr>
          <p:cNvSpPr/>
          <p:nvPr/>
        </p:nvSpPr>
        <p:spPr>
          <a:xfrm>
            <a:off x="12257590" y="1632032"/>
            <a:ext cx="138900" cy="3634451"/>
          </a:xfrm>
          <a:prstGeom prst="round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BB3F9-2C5F-800B-0E94-EE2D55C6FE16}"/>
              </a:ext>
            </a:extLst>
          </p:cNvPr>
          <p:cNvSpPr txBox="1"/>
          <p:nvPr/>
        </p:nvSpPr>
        <p:spPr>
          <a:xfrm>
            <a:off x="2124076" y="5219700"/>
            <a:ext cx="384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leway "/>
              </a:rPr>
              <a:t>Shreya </a:t>
            </a:r>
            <a:r>
              <a:rPr lang="en-US" sz="2000" b="1" dirty="0" err="1">
                <a:latin typeface="Raleway "/>
              </a:rPr>
              <a:t>Gajera</a:t>
            </a:r>
            <a:r>
              <a:rPr lang="en-US" sz="2000" b="1" dirty="0">
                <a:latin typeface="Raleway "/>
              </a:rPr>
              <a:t>           - 2426043</a:t>
            </a:r>
          </a:p>
          <a:p>
            <a:r>
              <a:rPr lang="en-US" sz="2000" b="1" dirty="0">
                <a:latin typeface="Raleway "/>
              </a:rPr>
              <a:t>Vishal Desai  	         - 2426057</a:t>
            </a:r>
          </a:p>
          <a:p>
            <a:r>
              <a:rPr lang="en-US" sz="2000" b="1" dirty="0">
                <a:latin typeface="Raleway "/>
              </a:rPr>
              <a:t>Saniya </a:t>
            </a:r>
            <a:r>
              <a:rPr lang="en-US" sz="2000" b="1" dirty="0" err="1">
                <a:latin typeface="Raleway "/>
              </a:rPr>
              <a:t>Mandiwala</a:t>
            </a:r>
            <a:r>
              <a:rPr lang="en-US" sz="2000" b="1" dirty="0">
                <a:latin typeface="Raleway "/>
              </a:rPr>
              <a:t>   - 2426041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C75E3-1623-EF02-3866-F4B07DCD17FD}"/>
              </a:ext>
            </a:extLst>
          </p:cNvPr>
          <p:cNvSpPr txBox="1"/>
          <p:nvPr/>
        </p:nvSpPr>
        <p:spPr>
          <a:xfrm>
            <a:off x="5829300" y="5229225"/>
            <a:ext cx="4619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leway "/>
              </a:rPr>
              <a:t>Viren Agola                            - 2426056</a:t>
            </a:r>
          </a:p>
          <a:p>
            <a:r>
              <a:rPr lang="en-US" sz="2000" b="1" dirty="0">
                <a:latin typeface="Raleway "/>
              </a:rPr>
              <a:t>Jahanvi Parmar                    - 2426020</a:t>
            </a:r>
          </a:p>
          <a:p>
            <a:r>
              <a:rPr lang="en-US" sz="2000" b="1" dirty="0">
                <a:latin typeface="Raleway "/>
              </a:rPr>
              <a:t>Manan </a:t>
            </a:r>
            <a:r>
              <a:rPr lang="en-US" sz="2000" b="1" dirty="0" err="1">
                <a:latin typeface="Raleway "/>
              </a:rPr>
              <a:t>Dharangadhariya</a:t>
            </a:r>
            <a:r>
              <a:rPr lang="en-US" sz="2000" b="1" dirty="0">
                <a:latin typeface="Raleway "/>
              </a:rPr>
              <a:t>  - 2426028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54CD12-D567-21D1-C58B-E153D443FEAB}"/>
              </a:ext>
            </a:extLst>
          </p:cNvPr>
          <p:cNvCxnSpPr/>
          <p:nvPr/>
        </p:nvCxnSpPr>
        <p:spPr>
          <a:xfrm>
            <a:off x="5848350" y="5105400"/>
            <a:ext cx="0" cy="12668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93034 2.22222E-6 " pathEditMode="relative" rAng="0" ptsTypes="AA">
                                      <p:cBhvr>
                                        <p:cTn id="6" dur="5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1.01745 -2.96296E-6 " pathEditMode="relative" rAng="0" ptsTypes="AA">
                                      <p:cBhvr>
                                        <p:cTn id="8" dur="5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E553E-1ACB-4AF9-44CC-58CE807E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98173-0E19-FFC0-3515-60EB6C794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0DB1C9-2765-43DF-2DFE-223C76C740BD}"/>
              </a:ext>
            </a:extLst>
          </p:cNvPr>
          <p:cNvSpPr/>
          <p:nvPr/>
        </p:nvSpPr>
        <p:spPr>
          <a:xfrm>
            <a:off x="3407604" y="135913"/>
            <a:ext cx="537679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MARKET SIZE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5AC408-F4DD-E769-2413-EE7B703B31DE}"/>
              </a:ext>
            </a:extLst>
          </p:cNvPr>
          <p:cNvSpPr/>
          <p:nvPr/>
        </p:nvSpPr>
        <p:spPr>
          <a:xfrm>
            <a:off x="5845215" y="2874384"/>
            <a:ext cx="57800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China – $3.19 trillion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United States – $1.22 trillion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United Kingdom – $195.7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Japan – $169.40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South Korea – $147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Germany – $141.2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India – $116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Indonesia – $62 billion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420CE3D8-0096-E2E3-F20B-E10CB90EC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23" y="1657566"/>
            <a:ext cx="5211762" cy="4178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E195F-CF20-436B-9B0E-314E8894B025}"/>
              </a:ext>
            </a:extLst>
          </p:cNvPr>
          <p:cNvSpPr txBox="1"/>
          <p:nvPr/>
        </p:nvSpPr>
        <p:spPr>
          <a:xfrm>
            <a:off x="5838632" y="1939508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Largest eCommerce Markets In The World </a:t>
            </a:r>
            <a:br>
              <a:rPr lang="en-IN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(2024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D111E-87FB-9335-852B-021CA5C55553}"/>
              </a:ext>
            </a:extLst>
          </p:cNvPr>
          <p:cNvSpPr txBox="1"/>
          <p:nvPr/>
        </p:nvSpPr>
        <p:spPr>
          <a:xfrm>
            <a:off x="9125343" y="6027572"/>
            <a:ext cx="256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SellersCommerce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30D47-A2CA-9B11-869F-A29D284C5B82}"/>
              </a:ext>
            </a:extLst>
          </p:cNvPr>
          <p:cNvSpPr txBox="1"/>
          <p:nvPr/>
        </p:nvSpPr>
        <p:spPr>
          <a:xfrm>
            <a:off x="3800675" y="6030677"/>
            <a:ext cx="188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Doofinder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343741-CBA9-E414-9DDB-177B40059AA8}"/>
              </a:ext>
            </a:extLst>
          </p:cNvPr>
          <p:cNvCxnSpPr>
            <a:cxnSpLocks/>
          </p:cNvCxnSpPr>
          <p:nvPr/>
        </p:nvCxnSpPr>
        <p:spPr>
          <a:xfrm>
            <a:off x="5754458" y="1371602"/>
            <a:ext cx="0" cy="4911004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02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76C56-E965-1D88-C677-E3F2BD3FB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3494581" y="2633603"/>
            <a:ext cx="1879852" cy="165556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V="1">
            <a:off x="7771180" y="2434553"/>
            <a:ext cx="1634077" cy="185461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4934413"/>
                  </p:ext>
                </p:extLst>
              </p:nvPr>
            </p:nvGraphicFramePr>
            <p:xfrm>
              <a:off x="8542419" y="363894"/>
              <a:ext cx="3453430" cy="1942554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3430" cy="194255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2419" y="363894"/>
                <a:ext cx="3453430" cy="1942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970556"/>
                  </p:ext>
                </p:extLst>
              </p:nvPr>
            </p:nvGraphicFramePr>
            <p:xfrm>
              <a:off x="132115" y="217587"/>
              <a:ext cx="3941278" cy="2216966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41278" cy="22169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115" y="217587"/>
                <a:ext cx="3941278" cy="22169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5049045"/>
                  </p:ext>
                </p:extLst>
              </p:nvPr>
            </p:nvGraphicFramePr>
            <p:xfrm>
              <a:off x="4870651" y="382639"/>
              <a:ext cx="3517566" cy="197863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17566" cy="197863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70651" y="382639"/>
                <a:ext cx="3517566" cy="1978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C66144AE-0A5F-8C92-46FB-96A3A536AF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9475348"/>
                  </p:ext>
                </p:extLst>
              </p:nvPr>
            </p:nvGraphicFramePr>
            <p:xfrm>
              <a:off x="8283060" y="4299786"/>
              <a:ext cx="3931846" cy="2211664"/>
            </p:xfrm>
            <a:graphic>
              <a:graphicData uri="http://schemas.microsoft.com/office/powerpoint/2016/sectionzoom">
                <psez:sectionZm>
                  <psez:sectionZmObj sectionId="{24BA6F8C-E74C-435D-85A3-8671C3F248AF}">
                    <psez:zmPr id="{4FB4F5E2-D896-4DC3-B466-945B659E6DEC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31846" cy="22116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66144AE-0A5F-8C92-46FB-96A3A536A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83060" y="4299786"/>
                <a:ext cx="3931846" cy="2211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D3B10475-6C7D-7A11-E428-409C34BCDC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1709978"/>
                  </p:ext>
                </p:extLst>
              </p:nvPr>
            </p:nvGraphicFramePr>
            <p:xfrm>
              <a:off x="-90228" y="4401351"/>
              <a:ext cx="3745866" cy="2107048"/>
            </p:xfrm>
            <a:graphic>
              <a:graphicData uri="http://schemas.microsoft.com/office/powerpoint/2016/sectionzoom">
                <psez:sectionZm>
                  <psez:sectionZmObj sectionId="{3D0E9172-4D14-4AFB-AB9D-ED49FF5B1D8C}">
                    <psez:zmPr id="{D43C8259-F955-448F-9FBA-17E900A1E6EE}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45866" cy="210704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D3B10475-6C7D-7A11-E428-409C34BCDC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90228" y="4401351"/>
                <a:ext cx="3745866" cy="2107048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DA3C743-3052-433D-C1DE-260A8A349910}"/>
              </a:ext>
            </a:extLst>
          </p:cNvPr>
          <p:cNvCxnSpPr>
            <a:cxnSpLocks/>
          </p:cNvCxnSpPr>
          <p:nvPr/>
        </p:nvCxnSpPr>
        <p:spPr>
          <a:xfrm flipH="1">
            <a:off x="3722914" y="5448223"/>
            <a:ext cx="1021393" cy="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437014-17DA-F8EC-2941-321B62F60904}"/>
              </a:ext>
            </a:extLst>
          </p:cNvPr>
          <p:cNvCxnSpPr>
            <a:cxnSpLocks/>
          </p:cNvCxnSpPr>
          <p:nvPr/>
        </p:nvCxnSpPr>
        <p:spPr>
          <a:xfrm flipH="1" flipV="1">
            <a:off x="4096299" y="1402150"/>
            <a:ext cx="648008" cy="762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F382D76-EB78-CB9D-D268-7851738728D4}"/>
              </a:ext>
            </a:extLst>
          </p:cNvPr>
          <p:cNvCxnSpPr>
            <a:cxnSpLocks/>
          </p:cNvCxnSpPr>
          <p:nvPr/>
        </p:nvCxnSpPr>
        <p:spPr>
          <a:xfrm flipV="1">
            <a:off x="10349681" y="2629986"/>
            <a:ext cx="0" cy="1041953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68668133-BA07-4DC2-234D-4E11D832C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4811832"/>
                  </p:ext>
                </p:extLst>
              </p:nvPr>
            </p:nvGraphicFramePr>
            <p:xfrm>
              <a:off x="4901428" y="4496603"/>
              <a:ext cx="3542776" cy="1992812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C38D5DB3-4E6F-484C-A189-DD3B678A0BDE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2776" cy="19928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8668133-BA07-4DC2-234D-4E11D832C7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01428" y="4496603"/>
                <a:ext cx="3542776" cy="1992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36" y="3495600"/>
            <a:ext cx="640752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3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3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FD4B93-F9AA-7E6E-BE31-D14185B80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5422848" y="2105717"/>
            <a:ext cx="61844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Founded in 2008 by visionary entrepreneurs </a:t>
            </a: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Deepinder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 Goyal and Pankaj </a:t>
            </a: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Chaddah</a:t>
            </a:r>
            <a:endParaRPr lang="en-US" b="1" dirty="0">
              <a:solidFill>
                <a:schemeClr val="bg1"/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Platform that has revolutionized the way we find and experience food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Operates in over 24 countries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Zomato's headquarters is located in Gurugram, Haryana, India.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 "/>
              </a:rPr>
              <a:t>The K</a:t>
            </a:r>
            <a:r>
              <a:rPr lang="en-US" b="1" i="0" dirty="0">
                <a:solidFill>
                  <a:schemeClr val="bg1"/>
                </a:solidFill>
                <a:effectLst/>
                <a:latin typeface="Raleway "/>
              </a:rPr>
              <a:t>ey USPs of Zomato are its extensive restaurant database, user-friendly interface, and reliable reviews.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 "/>
                <a:cs typeface="Times New Roman" panose="02020603050405020304" pitchFamily="18" charset="0"/>
              </a:rPr>
              <a:t>Listed as Zomato Ltd, A market value of 2.58 trillion as of August 08, 2024</a:t>
            </a:r>
            <a:endParaRPr lang="en-IN" b="1" dirty="0">
              <a:solidFill>
                <a:schemeClr val="bg1"/>
              </a:solidFill>
              <a:latin typeface="Raleway 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892242" y="135913"/>
            <a:ext cx="640752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>
            <a:off x="420460" y="2982165"/>
            <a:ext cx="4741849" cy="130469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84450-1A13-711E-BEE3-FFFA44628DF7}"/>
              </a:ext>
            </a:extLst>
          </p:cNvPr>
          <p:cNvSpPr txBox="1"/>
          <p:nvPr/>
        </p:nvSpPr>
        <p:spPr>
          <a:xfrm>
            <a:off x="8640147" y="6270169"/>
            <a:ext cx="354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zomato.com, bseindia.com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E7AD9-48A9-ABB9-5FED-222D7BA3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E0A21-B9F9-77D8-35C8-1522680A5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648" r="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517B898-2093-66FB-B76C-4C864C7C8CB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94503-D2CA-BDE2-0BCC-344101B08BD8}"/>
              </a:ext>
            </a:extLst>
          </p:cNvPr>
          <p:cNvSpPr/>
          <p:nvPr/>
        </p:nvSpPr>
        <p:spPr>
          <a:xfrm>
            <a:off x="5422847" y="2310982"/>
            <a:ext cx="62310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Founded in 2012 by Falguni Nayar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Platform that has revolutionized the way Indians shop for beauty and personal care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Nykaa's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 headquarters is located in Mumbai,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The USPs of </a:t>
            </a: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Nykaa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 are wide product range, data-driven approach with personalized recommendation for customer.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chemeClr val="bg1"/>
                </a:solidFill>
                <a:effectLst/>
                <a:latin typeface="Raleway" pitchFamily="2" charset="0"/>
              </a:rPr>
              <a:t>Nykaa</a:t>
            </a:r>
            <a:r>
              <a:rPr lang="en-US" b="1" i="0" dirty="0">
                <a:solidFill>
                  <a:schemeClr val="bg1"/>
                </a:solidFill>
                <a:effectLst/>
                <a:latin typeface="Raleway" pitchFamily="2" charset="0"/>
              </a:rPr>
              <a:t> has 174 physical retail stores</a:t>
            </a:r>
            <a:r>
              <a:rPr lang="en-US" b="1" i="0" dirty="0">
                <a:solidFill>
                  <a:schemeClr val="bg1"/>
                </a:solidFill>
                <a:effectLst/>
                <a:latin typeface="Raleway" pitchFamily="2" charset="0"/>
                <a:cs typeface="Times New Roman" panose="02020603050405020304" pitchFamily="18" charset="0"/>
              </a:rPr>
              <a:t> in I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Listed as </a:t>
            </a: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Nykaa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Fsn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 E-Commerce Ventures Ltd, the </a:t>
            </a:r>
            <a:r>
              <a:rPr lang="en-US" b="1" dirty="0" err="1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maket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 value of 456.87 billion as of August 08, 2024.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FFD79-A3E7-732E-3C3C-86C49DC128B8}"/>
              </a:ext>
            </a:extLst>
          </p:cNvPr>
          <p:cNvSpPr/>
          <p:nvPr/>
        </p:nvSpPr>
        <p:spPr>
          <a:xfrm>
            <a:off x="2892242" y="135913"/>
            <a:ext cx="640752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0254113-316E-3FD2-21AC-792DBAD9D648}"/>
              </a:ext>
            </a:extLst>
          </p:cNvPr>
          <p:cNvSpPr/>
          <p:nvPr/>
        </p:nvSpPr>
        <p:spPr>
          <a:xfrm>
            <a:off x="420460" y="2982165"/>
            <a:ext cx="4741849" cy="130469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BBCCC-E995-4B7B-3723-D444D5D19BEB}"/>
              </a:ext>
            </a:extLst>
          </p:cNvPr>
          <p:cNvSpPr txBox="1"/>
          <p:nvPr/>
        </p:nvSpPr>
        <p:spPr>
          <a:xfrm>
            <a:off x="6820675" y="6270169"/>
            <a:ext cx="536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nykaa.com, financialexpress.com, bseindia.com</a:t>
            </a:r>
          </a:p>
        </p:txBody>
      </p:sp>
    </p:spTree>
    <p:extLst>
      <p:ext uri="{BB962C8B-B14F-4D97-AF65-F5344CB8AC3E}">
        <p14:creationId xmlns:p14="http://schemas.microsoft.com/office/powerpoint/2010/main" val="44738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COMPETITIVE </a:t>
            </a:r>
            <a:r>
              <a:rPr lang="en-US" sz="6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ANALYSIS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951225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1918</Words>
  <Application>Microsoft Office PowerPoint</Application>
  <PresentationFormat>Widescreen</PresentationFormat>
  <Paragraphs>258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Raleway Black</vt:lpstr>
      <vt:lpstr>Arial</vt:lpstr>
      <vt:lpstr>Raleway</vt:lpstr>
      <vt:lpstr>Calibri Light</vt:lpstr>
      <vt:lpstr>Raleway 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Viren Agola</cp:lastModifiedBy>
  <cp:revision>1</cp:revision>
  <dcterms:created xsi:type="dcterms:W3CDTF">2023-10-03T06:31:12Z</dcterms:created>
  <dcterms:modified xsi:type="dcterms:W3CDTF">2025-12-04T12:38:00Z</dcterms:modified>
</cp:coreProperties>
</file>